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70" r:id="rId4"/>
    <p:sldId id="272" r:id="rId5"/>
    <p:sldId id="273" r:id="rId6"/>
    <p:sldId id="274" r:id="rId7"/>
    <p:sldId id="275" r:id="rId8"/>
    <p:sldId id="276" r:id="rId9"/>
    <p:sldId id="279" r:id="rId10"/>
    <p:sldId id="280" r:id="rId11"/>
    <p:sldId id="283" r:id="rId12"/>
    <p:sldId id="282" r:id="rId13"/>
    <p:sldId id="284" r:id="rId14"/>
    <p:sldId id="286" r:id="rId15"/>
    <p:sldId id="292" r:id="rId16"/>
    <p:sldId id="287" r:id="rId17"/>
    <p:sldId id="293" r:id="rId18"/>
    <p:sldId id="288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dalena maslakova" initials="mm" lastIdx="0" clrIdx="0">
    <p:extLst>
      <p:ext uri="{19B8F6BF-5375-455C-9EA6-DF929625EA0E}">
        <p15:presenceInfo xmlns:p15="http://schemas.microsoft.com/office/powerpoint/2012/main" userId="f293ee9a61c4df3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Štýl s motívom 2 - zvýrazneni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Svetlý štýl 2 - zvýrazneni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Svetlý štýl 2 - zvýrazneni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Svetlý štýl 2 - zvýrazneni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0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_rok_Microsoft_Excelu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_rok_Microsoft_Excelu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_rok_Microsoft_Excelu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_rok_Microsoft_Excelu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_rok_Microsoft_Excelu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H_rok_Microsoft_Excelu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H_rok_Microsoft_Excelu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15455420878415E-2"/>
          <c:y val="2.8166071099168931E-2"/>
          <c:w val="0.89529531015629416"/>
          <c:h val="0.951625444907149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6B-F540-A26F-B63E525A15D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6B-F540-A26F-B63E525A15D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26B-F540-A26F-B63E525A15DF}"/>
              </c:ext>
            </c:extLst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26B-F540-A26F-B63E525A15DF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26B-F540-A26F-B63E525A15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15455420878415E-2"/>
          <c:y val="2.8166071099168931E-2"/>
          <c:w val="0.89529531015629416"/>
          <c:h val="0.951625444907149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6B-F540-A26F-B63E525A15D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6B-F540-A26F-B63E525A15D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26B-F540-A26F-B63E525A15DF}"/>
              </c:ext>
            </c:extLst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26B-F540-A26F-B63E525A15DF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26B-F540-A26F-B63E525A15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15455420878415E-2"/>
          <c:y val="2.8166071099168931E-2"/>
          <c:w val="0.89529531015629416"/>
          <c:h val="0.951625444907149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6B-F540-A26F-B63E525A15D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6B-F540-A26F-B63E525A15D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26B-F540-A26F-B63E525A15DF}"/>
              </c:ext>
            </c:extLst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26B-F540-A26F-B63E525A15DF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26B-F540-A26F-B63E525A15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15455420878415E-2"/>
          <c:y val="2.8166071099168931E-2"/>
          <c:w val="0.89529531015629416"/>
          <c:h val="0.951625444907149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6B-F540-A26F-B63E525A15D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6B-F540-A26F-B63E525A15D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26B-F540-A26F-B63E525A15DF}"/>
              </c:ext>
            </c:extLst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26B-F540-A26F-B63E525A15DF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26B-F540-A26F-B63E525A15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15455420878415E-2"/>
          <c:y val="2.8166071099168931E-2"/>
          <c:w val="0.89529531015629416"/>
          <c:h val="0.951625444907149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6B-F540-A26F-B63E525A15D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6B-F540-A26F-B63E525A15D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26B-F540-A26F-B63E525A15DF}"/>
              </c:ext>
            </c:extLst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26B-F540-A26F-B63E525A15DF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26B-F540-A26F-B63E525A15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XXX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05-1B4C-88B7-5F8F749BB9D0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05-1B4C-88B7-5F8F749BB9D0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9774DFD-1E47-A04E-989B-FE8E31D56B3B}" type="VALUE">
                      <a:rPr lang="en-US" sz="2000" b="1" baseline="0" smtClean="0"/>
                      <a:pPr>
                        <a:defRPr sz="2000"/>
                      </a:pPr>
                      <a:t>[HODNOTA]</a:t>
                    </a:fld>
                    <a:endParaRPr lang="sk-C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805-1B4C-88B7-5F8F749BB9D0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82C773-A6DB-0D44-AEC7-1E0C2A195F78}" type="VALUE">
                      <a:rPr lang="en-US" sz="2000" b="1" baseline="0" smtClean="0"/>
                      <a:pPr>
                        <a:defRPr sz="2000"/>
                      </a:pPr>
                      <a:t>[HODNOTA]</a:t>
                    </a:fld>
                    <a:endParaRPr lang="sk-C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805-1B4C-88B7-5F8F749BB9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05-1B4C-88B7-5F8F749BB9D0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CZ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85140-D4EB-4F9C-974D-D24A096D2705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4378-2D3F-4C6E-9627-AA1143D1AF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496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85140-D4EB-4F9C-974D-D24A096D2705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4378-2D3F-4C6E-9627-AA1143D1AF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852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85140-D4EB-4F9C-974D-D24A096D2705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4378-2D3F-4C6E-9627-AA1143D1AF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474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85140-D4EB-4F9C-974D-D24A096D2705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4378-2D3F-4C6E-9627-AA1143D1AF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882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85140-D4EB-4F9C-974D-D24A096D2705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4378-2D3F-4C6E-9627-AA1143D1AF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52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85140-D4EB-4F9C-974D-D24A096D2705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4378-2D3F-4C6E-9627-AA1143D1AF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732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85140-D4EB-4F9C-974D-D24A096D2705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4378-2D3F-4C6E-9627-AA1143D1AF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159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85140-D4EB-4F9C-974D-D24A096D2705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4378-2D3F-4C6E-9627-AA1143D1AF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66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85140-D4EB-4F9C-974D-D24A096D2705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4378-2D3F-4C6E-9627-AA1143D1AF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4344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85140-D4EB-4F9C-974D-D24A096D2705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4378-2D3F-4C6E-9627-AA1143D1AF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460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85140-D4EB-4F9C-974D-D24A096D2705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4378-2D3F-4C6E-9627-AA1143D1AF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50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85140-D4EB-4F9C-974D-D24A096D2705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04378-2D3F-4C6E-9627-AA1143D1AF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1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chart" Target="../charts/chart3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chart" Target="../charts/chart4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chart" Target="../charts/chart5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1.jpe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chart" Target="../charts/chart6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chart" Target="../charts/chart7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cinskastudia.phil.muni.cz/studium/bakalarske-studium" TargetMode="External"/><Relationship Id="rId5" Type="http://schemas.openxmlformats.org/officeDocument/2006/relationships/hyperlink" Target="https://www.phil.muni.cz/pro-uchazece/bakalarske-studium/24387-cinska-studia" TargetMode="Externa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chart" Target="../charts/chart1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chart" Target="../charts/char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-19621"/>
            <a:ext cx="12549632" cy="70591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Čínská studia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46362"/>
          </a:xfrm>
        </p:spPr>
        <p:txBody>
          <a:bodyPr>
            <a:normAutofit/>
          </a:bodyPr>
          <a:lstStyle/>
          <a:p>
            <a:r>
              <a:rPr lang="cs-CZ" dirty="0"/>
              <a:t>Den otevřených dveří</a:t>
            </a:r>
          </a:p>
          <a:p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BC72FB2-B008-3A43-B330-F113877A2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24">
        <p:fade/>
      </p:transition>
    </mc:Choice>
    <mc:Fallback xmlns="">
      <p:transition spd="med" advTm="6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-19621"/>
            <a:ext cx="12549632" cy="705916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CC9F7D38-CDF2-5046-A208-9A73FC24A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D4B2F52-852C-8E4D-8E3E-F4B1B9F4E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ravouholník 8">
            <a:extLst>
              <a:ext uri="{FF2B5EF4-FFF2-40B4-BE49-F238E27FC236}">
                <a16:creationId xmlns:a16="http://schemas.microsoft.com/office/drawing/2014/main" id="{13281576-E332-7244-BC6D-C2A2D202EBCA}"/>
              </a:ext>
            </a:extLst>
          </p:cNvPr>
          <p:cNvSpPr/>
          <p:nvPr/>
        </p:nvSpPr>
        <p:spPr>
          <a:xfrm>
            <a:off x="241300" y="1447800"/>
            <a:ext cx="11722100" cy="524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230675E-2FE2-E94D-9B35-5F4DD9B44C56}"/>
              </a:ext>
            </a:extLst>
          </p:cNvPr>
          <p:cNvSpPr txBox="1">
            <a:spLocks/>
          </p:cNvSpPr>
          <p:nvPr/>
        </p:nvSpPr>
        <p:spPr>
          <a:xfrm>
            <a:off x="482600" y="1628308"/>
            <a:ext cx="10515600" cy="703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4400" dirty="0" err="1"/>
              <a:t>Kulturní</a:t>
            </a:r>
            <a:r>
              <a:rPr lang="sk-SK" sz="4400" dirty="0"/>
              <a:t> </a:t>
            </a:r>
            <a:r>
              <a:rPr lang="sk-SK" sz="4400" dirty="0" err="1"/>
              <a:t>část</a:t>
            </a:r>
            <a:r>
              <a:rPr lang="sk-SK" sz="4400" dirty="0"/>
              <a:t> </a:t>
            </a:r>
            <a:r>
              <a:rPr lang="sk-SK" sz="4400" dirty="0" err="1"/>
              <a:t>studijního</a:t>
            </a:r>
            <a:r>
              <a:rPr lang="sk-SK" sz="4400" dirty="0"/>
              <a:t> programu</a:t>
            </a:r>
            <a:endParaRPr lang="sk-SK" sz="4400" dirty="0"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87A424A9-BEEB-CE47-A860-78E9C16E0E33}"/>
              </a:ext>
            </a:extLst>
          </p:cNvPr>
          <p:cNvGrpSpPr/>
          <p:nvPr/>
        </p:nvGrpSpPr>
        <p:grpSpPr>
          <a:xfrm>
            <a:off x="6172708" y="1363663"/>
            <a:ext cx="5676900" cy="5439959"/>
            <a:chOff x="510688" y="241429"/>
            <a:chExt cx="4341920" cy="4275920"/>
          </a:xfrm>
        </p:grpSpPr>
        <p:graphicFrame>
          <p:nvGraphicFramePr>
            <p:cNvPr id="60" name="차트 19">
              <a:extLst>
                <a:ext uri="{FF2B5EF4-FFF2-40B4-BE49-F238E27FC236}">
                  <a16:creationId xmlns:a16="http://schemas.microsoft.com/office/drawing/2014/main" id="{A703C332-1E92-404D-BA2E-CE2EDCDC85C8}"/>
                </a:ext>
              </a:extLst>
            </p:cNvPr>
            <p:cNvGraphicFramePr/>
            <p:nvPr/>
          </p:nvGraphicFramePr>
          <p:xfrm>
            <a:off x="510688" y="241429"/>
            <a:ext cx="4341920" cy="42759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62" name="Rectangle 9">
              <a:extLst>
                <a:ext uri="{FF2B5EF4-FFF2-40B4-BE49-F238E27FC236}">
                  <a16:creationId xmlns:a16="http://schemas.microsoft.com/office/drawing/2014/main" id="{20118ECB-01BA-F047-9194-225645DC5661}"/>
                </a:ext>
              </a:extLst>
            </p:cNvPr>
            <p:cNvSpPr/>
            <p:nvPr/>
          </p:nvSpPr>
          <p:spPr>
            <a:xfrm>
              <a:off x="1115616" y="2569706"/>
              <a:ext cx="356493" cy="333708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5" name="TextBox 16">
              <a:extLst>
                <a:ext uri="{FF2B5EF4-FFF2-40B4-BE49-F238E27FC236}">
                  <a16:creationId xmlns:a16="http://schemas.microsoft.com/office/drawing/2014/main" id="{292C3074-A3A3-5E43-8A19-4B22E1E22A4E}"/>
                </a:ext>
              </a:extLst>
            </p:cNvPr>
            <p:cNvSpPr txBox="1"/>
            <p:nvPr/>
          </p:nvSpPr>
          <p:spPr>
            <a:xfrm>
              <a:off x="3503410" y="2497490"/>
              <a:ext cx="1236458" cy="798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3000" b="1" dirty="0">
                  <a:solidFill>
                    <a:schemeClr val="bg1"/>
                  </a:solidFill>
                  <a:cs typeface="Arial" pitchFamily="34" charset="0"/>
                </a:rPr>
                <a:t>DĚJINY</a:t>
              </a:r>
            </a:p>
            <a:p>
              <a:r>
                <a:rPr lang="cs-CZ" altLang="ko-KR" sz="3000" b="1" dirty="0">
                  <a:solidFill>
                    <a:schemeClr val="bg1"/>
                  </a:solidFill>
                  <a:cs typeface="Arial" pitchFamily="34" charset="0"/>
                </a:rPr>
                <a:t>ČÍNY</a:t>
              </a:r>
              <a:endParaRPr lang="ko-KR" altLang="en-US" sz="3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8" name="TextBox 25">
              <a:extLst>
                <a:ext uri="{FF2B5EF4-FFF2-40B4-BE49-F238E27FC236}">
                  <a16:creationId xmlns:a16="http://schemas.microsoft.com/office/drawing/2014/main" id="{AA618895-2428-D141-9DCE-0F619AA0D907}"/>
                </a:ext>
              </a:extLst>
            </p:cNvPr>
            <p:cNvSpPr txBox="1"/>
            <p:nvPr/>
          </p:nvSpPr>
          <p:spPr>
            <a:xfrm>
              <a:off x="2606792" y="1036373"/>
              <a:ext cx="1391775" cy="43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3000" b="1" dirty="0">
                  <a:solidFill>
                    <a:schemeClr val="bg1"/>
                  </a:solidFill>
                  <a:cs typeface="Arial" pitchFamily="34" charset="0"/>
                </a:rPr>
                <a:t>MYŠLENÍ</a:t>
              </a:r>
              <a:endParaRPr lang="ko-KR" altLang="en-US" sz="3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1" name="TextBox 28">
              <a:extLst>
                <a:ext uri="{FF2B5EF4-FFF2-40B4-BE49-F238E27FC236}">
                  <a16:creationId xmlns:a16="http://schemas.microsoft.com/office/drawing/2014/main" id="{B4B1F8ED-2363-6243-A188-98D7FBCB4219}"/>
                </a:ext>
              </a:extLst>
            </p:cNvPr>
            <p:cNvSpPr txBox="1"/>
            <p:nvPr/>
          </p:nvSpPr>
          <p:spPr>
            <a:xfrm>
              <a:off x="1067384" y="3257855"/>
              <a:ext cx="1653147" cy="43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3000" b="1" dirty="0">
                  <a:solidFill>
                    <a:schemeClr val="bg1"/>
                  </a:solidFill>
                  <a:cs typeface="Arial" pitchFamily="34" charset="0"/>
                </a:rPr>
                <a:t>LITERATURA</a:t>
              </a:r>
              <a:endParaRPr lang="ko-KR" altLang="en-US" sz="3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2" name="Block Arc 14">
              <a:extLst>
                <a:ext uri="{FF2B5EF4-FFF2-40B4-BE49-F238E27FC236}">
                  <a16:creationId xmlns:a16="http://schemas.microsoft.com/office/drawing/2014/main" id="{EE5B04BE-6165-ED4C-85C1-49AA9A5A7C4A}"/>
                </a:ext>
              </a:extLst>
            </p:cNvPr>
            <p:cNvSpPr/>
            <p:nvPr/>
          </p:nvSpPr>
          <p:spPr>
            <a:xfrm rot="16200000">
              <a:off x="1952841" y="1657132"/>
              <a:ext cx="1471684" cy="1472652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Block Arc 41">
            <a:extLst>
              <a:ext uri="{FF2B5EF4-FFF2-40B4-BE49-F238E27FC236}">
                <a16:creationId xmlns:a16="http://schemas.microsoft.com/office/drawing/2014/main" id="{18DD2A16-C6B4-4241-A943-BE080DBCE31B}"/>
              </a:ext>
            </a:extLst>
          </p:cNvPr>
          <p:cNvSpPr/>
          <p:nvPr/>
        </p:nvSpPr>
        <p:spPr>
          <a:xfrm>
            <a:off x="9767428" y="5584343"/>
            <a:ext cx="559308" cy="703227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8" name="Rounded Rectangle 51">
            <a:extLst>
              <a:ext uri="{FF2B5EF4-FFF2-40B4-BE49-F238E27FC236}">
                <a16:creationId xmlns:a16="http://schemas.microsoft.com/office/drawing/2014/main" id="{42329B72-EAEC-2044-9204-E2F29F043E13}"/>
              </a:ext>
            </a:extLst>
          </p:cNvPr>
          <p:cNvSpPr/>
          <p:nvPr/>
        </p:nvSpPr>
        <p:spPr>
          <a:xfrm rot="16200000" flipH="1">
            <a:off x="10811116" y="3434233"/>
            <a:ext cx="554000" cy="592375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7EEB85CE-AE4D-6C43-B567-3D771C7C4DA9}"/>
              </a:ext>
            </a:extLst>
          </p:cNvPr>
          <p:cNvSpPr txBox="1"/>
          <p:nvPr/>
        </p:nvSpPr>
        <p:spPr>
          <a:xfrm>
            <a:off x="476875" y="2496281"/>
            <a:ext cx="5147589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err="1"/>
              <a:t>Domácí</a:t>
            </a:r>
            <a:r>
              <a:rPr lang="sk-SK" sz="2000" b="1" dirty="0"/>
              <a:t> kurzy:</a:t>
            </a:r>
          </a:p>
          <a:p>
            <a:endParaRPr lang="sk-SK" sz="1000" b="1" dirty="0"/>
          </a:p>
          <a:p>
            <a:pPr>
              <a:lnSpc>
                <a:spcPct val="150000"/>
              </a:lnSpc>
            </a:pPr>
            <a:r>
              <a:rPr lang="sk-SK" dirty="0" err="1"/>
              <a:t>Dějiny</a:t>
            </a:r>
            <a:r>
              <a:rPr lang="sk-SK" dirty="0"/>
              <a:t> a </a:t>
            </a:r>
            <a:r>
              <a:rPr lang="sk-SK" dirty="0" err="1"/>
              <a:t>kultura</a:t>
            </a:r>
            <a:r>
              <a:rPr lang="sk-SK" dirty="0"/>
              <a:t> Taiwanu</a:t>
            </a:r>
          </a:p>
          <a:p>
            <a:pPr>
              <a:lnSpc>
                <a:spcPct val="150000"/>
              </a:lnSpc>
            </a:pPr>
            <a:r>
              <a:rPr lang="sk-SK" dirty="0" err="1"/>
              <a:t>Náboženství</a:t>
            </a:r>
            <a:r>
              <a:rPr lang="sk-SK" dirty="0"/>
              <a:t> Číny</a:t>
            </a:r>
          </a:p>
          <a:p>
            <a:pPr>
              <a:lnSpc>
                <a:spcPct val="150000"/>
              </a:lnSpc>
            </a:pPr>
            <a:r>
              <a:rPr lang="sk-SK" dirty="0" err="1"/>
              <a:t>Čínské</a:t>
            </a:r>
            <a:r>
              <a:rPr lang="sk-SK" dirty="0"/>
              <a:t> </a:t>
            </a:r>
            <a:r>
              <a:rPr lang="sk-SK" dirty="0" err="1"/>
              <a:t>teritoriální</a:t>
            </a:r>
            <a:r>
              <a:rPr lang="sk-SK" dirty="0"/>
              <a:t> konflikty</a:t>
            </a:r>
          </a:p>
          <a:p>
            <a:pPr>
              <a:lnSpc>
                <a:spcPct val="150000"/>
              </a:lnSpc>
            </a:pPr>
            <a:r>
              <a:rPr lang="sk-SK" dirty="0" err="1"/>
              <a:t>Sunjatsen</a:t>
            </a:r>
            <a:r>
              <a:rPr lang="sk-SK" dirty="0"/>
              <a:t>, </a:t>
            </a:r>
            <a:r>
              <a:rPr lang="sk-SK" dirty="0" err="1"/>
              <a:t>Čankajšek</a:t>
            </a:r>
            <a:r>
              <a:rPr lang="sk-SK" dirty="0"/>
              <a:t>, </a:t>
            </a:r>
            <a:r>
              <a:rPr lang="sk-SK" dirty="0" err="1"/>
              <a:t>Mao</a:t>
            </a:r>
            <a:r>
              <a:rPr lang="sk-SK" dirty="0"/>
              <a:t> </a:t>
            </a:r>
            <a:r>
              <a:rPr lang="sk-SK" dirty="0" err="1"/>
              <a:t>Zedong</a:t>
            </a:r>
            <a:r>
              <a:rPr lang="sk-SK" dirty="0"/>
              <a:t> a </a:t>
            </a:r>
            <a:r>
              <a:rPr lang="sk-SK" dirty="0" err="1"/>
              <a:t>Deng</a:t>
            </a:r>
            <a:r>
              <a:rPr lang="sk-SK" dirty="0"/>
              <a:t> </a:t>
            </a:r>
            <a:r>
              <a:rPr lang="sk-SK" dirty="0" err="1"/>
              <a:t>Xiaoping</a:t>
            </a:r>
            <a:r>
              <a:rPr lang="sk-SK" dirty="0"/>
              <a:t> - </a:t>
            </a:r>
            <a:r>
              <a:rPr lang="sk-SK" dirty="0" err="1"/>
              <a:t>dějiny</a:t>
            </a:r>
            <a:r>
              <a:rPr lang="sk-SK" dirty="0"/>
              <a:t>, politika, </a:t>
            </a:r>
            <a:r>
              <a:rPr lang="sk-SK" dirty="0" err="1"/>
              <a:t>ideologie</a:t>
            </a:r>
            <a:r>
              <a:rPr lang="sk-SK" dirty="0"/>
              <a:t> v </a:t>
            </a:r>
            <a:r>
              <a:rPr lang="sk-SK" dirty="0" err="1"/>
              <a:t>Číně</a:t>
            </a:r>
            <a:r>
              <a:rPr lang="sk-SK" dirty="0"/>
              <a:t> </a:t>
            </a:r>
            <a:r>
              <a:rPr lang="sk-SK" dirty="0" err="1"/>
              <a:t>ve</a:t>
            </a:r>
            <a:r>
              <a:rPr lang="sk-SK" dirty="0"/>
              <a:t> 20. </a:t>
            </a:r>
            <a:r>
              <a:rPr lang="sk-SK" dirty="0" err="1"/>
              <a:t>století</a:t>
            </a:r>
            <a:endParaRPr lang="sk-SK" dirty="0"/>
          </a:p>
          <a:p>
            <a:pPr>
              <a:lnSpc>
                <a:spcPct val="150000"/>
              </a:lnSpc>
            </a:pPr>
            <a:r>
              <a:rPr lang="sk-SK" dirty="0"/>
              <a:t>Komunistická strana Číny v </a:t>
            </a:r>
            <a:r>
              <a:rPr lang="sk-SK" dirty="0" err="1"/>
              <a:t>současnosti</a:t>
            </a:r>
            <a:endParaRPr lang="sk-SK" dirty="0"/>
          </a:p>
          <a:p>
            <a:pPr>
              <a:lnSpc>
                <a:spcPct val="150000"/>
              </a:lnSpc>
            </a:pPr>
            <a:r>
              <a:rPr lang="sk-SK" dirty="0" err="1"/>
              <a:t>Čínské</a:t>
            </a:r>
            <a:r>
              <a:rPr lang="sk-SK" dirty="0"/>
              <a:t> </a:t>
            </a:r>
            <a:r>
              <a:rPr lang="sk-SK" dirty="0" err="1"/>
              <a:t>malířství</a:t>
            </a:r>
            <a:r>
              <a:rPr lang="sk-SK" dirty="0"/>
              <a:t> </a:t>
            </a:r>
            <a:r>
              <a:rPr lang="sk-SK" dirty="0" err="1"/>
              <a:t>ve</a:t>
            </a:r>
            <a:r>
              <a:rPr lang="sk-SK" dirty="0"/>
              <a:t> 20. </a:t>
            </a:r>
            <a:r>
              <a:rPr lang="sk-SK" dirty="0" err="1"/>
              <a:t>století</a:t>
            </a:r>
            <a:endParaRPr lang="sk-SK" dirty="0"/>
          </a:p>
          <a:p>
            <a:pPr>
              <a:lnSpc>
                <a:spcPct val="150000"/>
              </a:lnSpc>
            </a:pPr>
            <a:r>
              <a:rPr lang="sk-SK" dirty="0" err="1"/>
              <a:t>Sociální</a:t>
            </a:r>
            <a:r>
              <a:rPr lang="sk-SK" dirty="0"/>
              <a:t> problémy v </a:t>
            </a:r>
            <a:r>
              <a:rPr lang="sk-SK" dirty="0" err="1"/>
              <a:t>soudobé</a:t>
            </a:r>
            <a:r>
              <a:rPr lang="sk-SK" dirty="0"/>
              <a:t> </a:t>
            </a:r>
            <a:r>
              <a:rPr lang="sk-SK" dirty="0" err="1"/>
              <a:t>Číně</a:t>
            </a:r>
            <a:endParaRPr lang="sk-SK" dirty="0"/>
          </a:p>
          <a:p>
            <a:pPr>
              <a:lnSpc>
                <a:spcPct val="150000"/>
              </a:lnSpc>
            </a:pPr>
            <a:r>
              <a:rPr lang="sk-SK" b="1" dirty="0"/>
              <a:t>...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7028C0F-C7E6-0F42-9E86-3B35979A5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5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7529">
        <p:fade/>
      </p:transition>
    </mc:Choice>
    <mc:Fallback xmlns="">
      <p:transition spd="med" advTm="117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-19621"/>
            <a:ext cx="12549632" cy="705916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CC9F7D38-CDF2-5046-A208-9A73FC24A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D4B2F52-852C-8E4D-8E3E-F4B1B9F4E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ravouholník 8">
            <a:extLst>
              <a:ext uri="{FF2B5EF4-FFF2-40B4-BE49-F238E27FC236}">
                <a16:creationId xmlns:a16="http://schemas.microsoft.com/office/drawing/2014/main" id="{13281576-E332-7244-BC6D-C2A2D202EBCA}"/>
              </a:ext>
            </a:extLst>
          </p:cNvPr>
          <p:cNvSpPr/>
          <p:nvPr/>
        </p:nvSpPr>
        <p:spPr>
          <a:xfrm>
            <a:off x="241300" y="1447800"/>
            <a:ext cx="11722100" cy="524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230675E-2FE2-E94D-9B35-5F4DD9B44C56}"/>
              </a:ext>
            </a:extLst>
          </p:cNvPr>
          <p:cNvSpPr txBox="1">
            <a:spLocks/>
          </p:cNvSpPr>
          <p:nvPr/>
        </p:nvSpPr>
        <p:spPr>
          <a:xfrm>
            <a:off x="482600" y="1628308"/>
            <a:ext cx="10515600" cy="703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4400" dirty="0" err="1"/>
              <a:t>Kulturní</a:t>
            </a:r>
            <a:r>
              <a:rPr lang="sk-SK" sz="4400" dirty="0"/>
              <a:t> </a:t>
            </a:r>
            <a:r>
              <a:rPr lang="sk-SK" sz="4400" dirty="0" err="1"/>
              <a:t>část</a:t>
            </a:r>
            <a:r>
              <a:rPr lang="sk-SK" sz="4400" dirty="0"/>
              <a:t> </a:t>
            </a:r>
            <a:r>
              <a:rPr lang="sk-SK" sz="4400" dirty="0" err="1"/>
              <a:t>studijního</a:t>
            </a:r>
            <a:r>
              <a:rPr lang="sk-SK" sz="4400" dirty="0"/>
              <a:t> programu</a:t>
            </a:r>
            <a:endParaRPr lang="sk-SK" sz="4400" dirty="0"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87A424A9-BEEB-CE47-A860-78E9C16E0E33}"/>
              </a:ext>
            </a:extLst>
          </p:cNvPr>
          <p:cNvGrpSpPr/>
          <p:nvPr/>
        </p:nvGrpSpPr>
        <p:grpSpPr>
          <a:xfrm>
            <a:off x="6172708" y="1363663"/>
            <a:ext cx="5676900" cy="5439959"/>
            <a:chOff x="510688" y="241429"/>
            <a:chExt cx="4341920" cy="4275920"/>
          </a:xfrm>
        </p:grpSpPr>
        <p:graphicFrame>
          <p:nvGraphicFramePr>
            <p:cNvPr id="60" name="차트 19">
              <a:extLst>
                <a:ext uri="{FF2B5EF4-FFF2-40B4-BE49-F238E27FC236}">
                  <a16:creationId xmlns:a16="http://schemas.microsoft.com/office/drawing/2014/main" id="{A703C332-1E92-404D-BA2E-CE2EDCDC85C8}"/>
                </a:ext>
              </a:extLst>
            </p:cNvPr>
            <p:cNvGraphicFramePr/>
            <p:nvPr/>
          </p:nvGraphicFramePr>
          <p:xfrm>
            <a:off x="510688" y="241429"/>
            <a:ext cx="4341920" cy="42759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62" name="Rectangle 9">
              <a:extLst>
                <a:ext uri="{FF2B5EF4-FFF2-40B4-BE49-F238E27FC236}">
                  <a16:creationId xmlns:a16="http://schemas.microsoft.com/office/drawing/2014/main" id="{20118ECB-01BA-F047-9194-225645DC5661}"/>
                </a:ext>
              </a:extLst>
            </p:cNvPr>
            <p:cNvSpPr/>
            <p:nvPr/>
          </p:nvSpPr>
          <p:spPr>
            <a:xfrm>
              <a:off x="1115616" y="2569706"/>
              <a:ext cx="356493" cy="333708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5" name="TextBox 16">
              <a:extLst>
                <a:ext uri="{FF2B5EF4-FFF2-40B4-BE49-F238E27FC236}">
                  <a16:creationId xmlns:a16="http://schemas.microsoft.com/office/drawing/2014/main" id="{292C3074-A3A3-5E43-8A19-4B22E1E22A4E}"/>
                </a:ext>
              </a:extLst>
            </p:cNvPr>
            <p:cNvSpPr txBox="1"/>
            <p:nvPr/>
          </p:nvSpPr>
          <p:spPr>
            <a:xfrm>
              <a:off x="3503410" y="2497490"/>
              <a:ext cx="1236458" cy="798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3000" b="1" dirty="0">
                  <a:solidFill>
                    <a:schemeClr val="bg1"/>
                  </a:solidFill>
                  <a:cs typeface="Arial" pitchFamily="34" charset="0"/>
                </a:rPr>
                <a:t>DĚJINY</a:t>
              </a:r>
            </a:p>
            <a:p>
              <a:r>
                <a:rPr lang="cs-CZ" altLang="ko-KR" sz="3000" b="1" dirty="0">
                  <a:solidFill>
                    <a:schemeClr val="bg1"/>
                  </a:solidFill>
                  <a:cs typeface="Arial" pitchFamily="34" charset="0"/>
                </a:rPr>
                <a:t>ČÍNY</a:t>
              </a:r>
              <a:endParaRPr lang="ko-KR" altLang="en-US" sz="3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8" name="TextBox 25">
              <a:extLst>
                <a:ext uri="{FF2B5EF4-FFF2-40B4-BE49-F238E27FC236}">
                  <a16:creationId xmlns:a16="http://schemas.microsoft.com/office/drawing/2014/main" id="{AA618895-2428-D141-9DCE-0F619AA0D907}"/>
                </a:ext>
              </a:extLst>
            </p:cNvPr>
            <p:cNvSpPr txBox="1"/>
            <p:nvPr/>
          </p:nvSpPr>
          <p:spPr>
            <a:xfrm>
              <a:off x="2606792" y="1036373"/>
              <a:ext cx="1391775" cy="43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3000" b="1" dirty="0">
                  <a:solidFill>
                    <a:schemeClr val="bg1"/>
                  </a:solidFill>
                  <a:cs typeface="Arial" pitchFamily="34" charset="0"/>
                </a:rPr>
                <a:t>MYŠLENÍ</a:t>
              </a:r>
              <a:endParaRPr lang="ko-KR" altLang="en-US" sz="3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1" name="TextBox 28">
              <a:extLst>
                <a:ext uri="{FF2B5EF4-FFF2-40B4-BE49-F238E27FC236}">
                  <a16:creationId xmlns:a16="http://schemas.microsoft.com/office/drawing/2014/main" id="{B4B1F8ED-2363-6243-A188-98D7FBCB4219}"/>
                </a:ext>
              </a:extLst>
            </p:cNvPr>
            <p:cNvSpPr txBox="1"/>
            <p:nvPr/>
          </p:nvSpPr>
          <p:spPr>
            <a:xfrm>
              <a:off x="1067384" y="3257855"/>
              <a:ext cx="1653147" cy="43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3000" b="1" dirty="0">
                  <a:solidFill>
                    <a:schemeClr val="bg1"/>
                  </a:solidFill>
                  <a:cs typeface="Arial" pitchFamily="34" charset="0"/>
                </a:rPr>
                <a:t>LITERATURA</a:t>
              </a:r>
              <a:endParaRPr lang="ko-KR" altLang="en-US" sz="3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2" name="Block Arc 14">
              <a:extLst>
                <a:ext uri="{FF2B5EF4-FFF2-40B4-BE49-F238E27FC236}">
                  <a16:creationId xmlns:a16="http://schemas.microsoft.com/office/drawing/2014/main" id="{EE5B04BE-6165-ED4C-85C1-49AA9A5A7C4A}"/>
                </a:ext>
              </a:extLst>
            </p:cNvPr>
            <p:cNvSpPr/>
            <p:nvPr/>
          </p:nvSpPr>
          <p:spPr>
            <a:xfrm rot="16200000">
              <a:off x="1952841" y="1657132"/>
              <a:ext cx="1471684" cy="1472652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Block Arc 41">
            <a:extLst>
              <a:ext uri="{FF2B5EF4-FFF2-40B4-BE49-F238E27FC236}">
                <a16:creationId xmlns:a16="http://schemas.microsoft.com/office/drawing/2014/main" id="{18DD2A16-C6B4-4241-A943-BE080DBCE31B}"/>
              </a:ext>
            </a:extLst>
          </p:cNvPr>
          <p:cNvSpPr/>
          <p:nvPr/>
        </p:nvSpPr>
        <p:spPr>
          <a:xfrm>
            <a:off x="9767428" y="5584343"/>
            <a:ext cx="559308" cy="703227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8" name="Rounded Rectangle 51">
            <a:extLst>
              <a:ext uri="{FF2B5EF4-FFF2-40B4-BE49-F238E27FC236}">
                <a16:creationId xmlns:a16="http://schemas.microsoft.com/office/drawing/2014/main" id="{42329B72-EAEC-2044-9204-E2F29F043E13}"/>
              </a:ext>
            </a:extLst>
          </p:cNvPr>
          <p:cNvSpPr/>
          <p:nvPr/>
        </p:nvSpPr>
        <p:spPr>
          <a:xfrm rot="16200000" flipH="1">
            <a:off x="10811116" y="3434233"/>
            <a:ext cx="554000" cy="592375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7EEB85CE-AE4D-6C43-B567-3D771C7C4DA9}"/>
              </a:ext>
            </a:extLst>
          </p:cNvPr>
          <p:cNvSpPr txBox="1"/>
          <p:nvPr/>
        </p:nvSpPr>
        <p:spPr>
          <a:xfrm>
            <a:off x="482600" y="2599095"/>
            <a:ext cx="5147589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000" b="1" dirty="0"/>
              <a:t>Kurzy vedené </a:t>
            </a:r>
            <a:r>
              <a:rPr lang="sk-SK" sz="2000" b="1" dirty="0" err="1"/>
              <a:t>externími</a:t>
            </a:r>
            <a:r>
              <a:rPr lang="sk-SK" sz="2000" b="1" dirty="0"/>
              <a:t> </a:t>
            </a:r>
            <a:r>
              <a:rPr lang="sk-SK" sz="2000" b="1" dirty="0" err="1"/>
              <a:t>spolupracovníky</a:t>
            </a:r>
            <a:r>
              <a:rPr lang="sk-SK" sz="2000" b="1" dirty="0"/>
              <a:t>:</a:t>
            </a:r>
          </a:p>
          <a:p>
            <a:pPr>
              <a:lnSpc>
                <a:spcPct val="150000"/>
              </a:lnSpc>
            </a:pPr>
            <a:endParaRPr lang="sk-SK" sz="1000" dirty="0"/>
          </a:p>
          <a:p>
            <a:pPr>
              <a:lnSpc>
                <a:spcPct val="150000"/>
              </a:lnSpc>
            </a:pPr>
            <a:r>
              <a:rPr lang="sk-SK" dirty="0" err="1"/>
              <a:t>China's</a:t>
            </a:r>
            <a:r>
              <a:rPr lang="sk-SK" dirty="0"/>
              <a:t> International </a:t>
            </a:r>
            <a:r>
              <a:rPr lang="sk-SK" dirty="0" err="1"/>
              <a:t>Engagement</a:t>
            </a:r>
            <a:r>
              <a:rPr lang="sk-SK" dirty="0"/>
              <a:t> and Image (</a:t>
            </a:r>
            <a:r>
              <a:rPr lang="sk-SK" dirty="0" err="1"/>
              <a:t>Colin</a:t>
            </a:r>
            <a:r>
              <a:rPr lang="sk-SK" dirty="0"/>
              <a:t> Alexander, </a:t>
            </a:r>
            <a:r>
              <a:rPr lang="sk-SK" dirty="0" err="1"/>
              <a:t>University</a:t>
            </a:r>
            <a:r>
              <a:rPr lang="sk-SK" dirty="0"/>
              <a:t> of </a:t>
            </a:r>
            <a:r>
              <a:rPr lang="sk-SK" dirty="0" err="1"/>
              <a:t>Nottingham</a:t>
            </a:r>
            <a:r>
              <a:rPr lang="sk-SK" dirty="0"/>
              <a:t>)</a:t>
            </a:r>
          </a:p>
          <a:p>
            <a:pPr>
              <a:lnSpc>
                <a:spcPct val="150000"/>
              </a:lnSpc>
            </a:pPr>
            <a:r>
              <a:rPr lang="sk-SK" dirty="0" err="1"/>
              <a:t>Contemporary</a:t>
            </a:r>
            <a:r>
              <a:rPr lang="sk-SK" dirty="0"/>
              <a:t> </a:t>
            </a:r>
            <a:r>
              <a:rPr lang="sk-SK" dirty="0" err="1"/>
              <a:t>Chinese</a:t>
            </a:r>
            <a:r>
              <a:rPr lang="sk-SK" dirty="0"/>
              <a:t> </a:t>
            </a:r>
            <a:r>
              <a:rPr lang="sk-SK" dirty="0" err="1"/>
              <a:t>Literature</a:t>
            </a:r>
            <a:r>
              <a:rPr lang="sk-SK" dirty="0"/>
              <a:t> (Irmy </a:t>
            </a:r>
            <a:r>
              <a:rPr lang="sk-SK" dirty="0" err="1"/>
              <a:t>Schweiger</a:t>
            </a:r>
            <a:r>
              <a:rPr lang="sk-SK" dirty="0"/>
              <a:t>, </a:t>
            </a:r>
            <a:r>
              <a:rPr lang="sk-SK" dirty="0" err="1"/>
              <a:t>University</a:t>
            </a:r>
            <a:r>
              <a:rPr lang="sk-SK" dirty="0"/>
              <a:t> of </a:t>
            </a:r>
            <a:r>
              <a:rPr lang="sk-SK" dirty="0" err="1"/>
              <a:t>Stockholm</a:t>
            </a:r>
            <a:r>
              <a:rPr lang="sk-SK" dirty="0"/>
              <a:t>)</a:t>
            </a:r>
          </a:p>
          <a:p>
            <a:pPr>
              <a:lnSpc>
                <a:spcPct val="150000"/>
              </a:lnSpc>
            </a:pPr>
            <a:r>
              <a:rPr lang="sk-SK" dirty="0" err="1"/>
              <a:t>Translation</a:t>
            </a:r>
            <a:r>
              <a:rPr lang="sk-SK" dirty="0"/>
              <a:t> </a:t>
            </a:r>
            <a:r>
              <a:rPr lang="sk-SK" dirty="0" err="1"/>
              <a:t>Studies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Chinese</a:t>
            </a:r>
            <a:r>
              <a:rPr lang="sk-SK" dirty="0"/>
              <a:t> </a:t>
            </a:r>
            <a:r>
              <a:rPr lang="sk-SK" dirty="0" err="1"/>
              <a:t>Majors</a:t>
            </a:r>
            <a:r>
              <a:rPr lang="sk-SK" dirty="0"/>
              <a:t>: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Case</a:t>
            </a:r>
            <a:r>
              <a:rPr lang="sk-SK" dirty="0"/>
              <a:t> of Taiwan </a:t>
            </a:r>
            <a:r>
              <a:rPr lang="sk-SK" dirty="0" err="1"/>
              <a:t>Mandarin</a:t>
            </a:r>
            <a:r>
              <a:rPr lang="sk-SK" dirty="0"/>
              <a:t> and </a:t>
            </a:r>
            <a:r>
              <a:rPr lang="sk-SK" dirty="0" err="1"/>
              <a:t>English</a:t>
            </a:r>
            <a:r>
              <a:rPr lang="sk-SK" dirty="0"/>
              <a:t> (</a:t>
            </a:r>
            <a:r>
              <a:rPr lang="sk-SK" dirty="0" err="1"/>
              <a:t>Tseng</a:t>
            </a:r>
            <a:r>
              <a:rPr lang="sk-SK" dirty="0"/>
              <a:t> </a:t>
            </a:r>
            <a:r>
              <a:rPr lang="sk-SK" dirty="0" err="1"/>
              <a:t>Chin-chin</a:t>
            </a:r>
            <a:r>
              <a:rPr lang="sk-SK" dirty="0"/>
              <a:t>, National Taiwan </a:t>
            </a:r>
            <a:r>
              <a:rPr lang="sk-SK" dirty="0" err="1"/>
              <a:t>Normal</a:t>
            </a:r>
            <a:r>
              <a:rPr lang="sk-SK" dirty="0"/>
              <a:t> </a:t>
            </a:r>
            <a:r>
              <a:rPr lang="sk-SK" dirty="0" err="1"/>
              <a:t>University</a:t>
            </a:r>
            <a:r>
              <a:rPr lang="sk-SK" dirty="0"/>
              <a:t>)</a:t>
            </a:r>
          </a:p>
          <a:p>
            <a:pPr>
              <a:lnSpc>
                <a:spcPct val="150000"/>
              </a:lnSpc>
            </a:pPr>
            <a:r>
              <a:rPr lang="sk-SK" b="1" dirty="0"/>
              <a:t>...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CD024A8-8B36-0349-AA7E-01B08DA9B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8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949">
        <p:fade/>
      </p:transition>
    </mc:Choice>
    <mc:Fallback xmlns="">
      <p:transition spd="med" advTm="103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-19621"/>
            <a:ext cx="12549632" cy="705916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CC9F7D38-CDF2-5046-A208-9A73FC24A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D4B2F52-852C-8E4D-8E3E-F4B1B9F4E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ravouholník 8">
            <a:extLst>
              <a:ext uri="{FF2B5EF4-FFF2-40B4-BE49-F238E27FC236}">
                <a16:creationId xmlns:a16="http://schemas.microsoft.com/office/drawing/2014/main" id="{13281576-E332-7244-BC6D-C2A2D202EBCA}"/>
              </a:ext>
            </a:extLst>
          </p:cNvPr>
          <p:cNvSpPr/>
          <p:nvPr/>
        </p:nvSpPr>
        <p:spPr>
          <a:xfrm>
            <a:off x="241300" y="1447800"/>
            <a:ext cx="11722100" cy="524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230675E-2FE2-E94D-9B35-5F4DD9B44C56}"/>
              </a:ext>
            </a:extLst>
          </p:cNvPr>
          <p:cNvSpPr txBox="1">
            <a:spLocks/>
          </p:cNvSpPr>
          <p:nvPr/>
        </p:nvSpPr>
        <p:spPr>
          <a:xfrm>
            <a:off x="482600" y="1628308"/>
            <a:ext cx="10515600" cy="703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4400" dirty="0" err="1"/>
              <a:t>Kulturní</a:t>
            </a:r>
            <a:r>
              <a:rPr lang="sk-SK" sz="4400" dirty="0"/>
              <a:t> </a:t>
            </a:r>
            <a:r>
              <a:rPr lang="sk-SK" sz="4400" dirty="0" err="1"/>
              <a:t>část</a:t>
            </a:r>
            <a:r>
              <a:rPr lang="sk-SK" sz="4400" dirty="0"/>
              <a:t> </a:t>
            </a:r>
            <a:r>
              <a:rPr lang="sk-SK" sz="4400" dirty="0" err="1"/>
              <a:t>studijního</a:t>
            </a:r>
            <a:r>
              <a:rPr lang="sk-SK" sz="4400" dirty="0"/>
              <a:t> programu</a:t>
            </a:r>
            <a:endParaRPr lang="sk-SK" sz="4400" dirty="0"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87A424A9-BEEB-CE47-A860-78E9C16E0E33}"/>
              </a:ext>
            </a:extLst>
          </p:cNvPr>
          <p:cNvGrpSpPr/>
          <p:nvPr/>
        </p:nvGrpSpPr>
        <p:grpSpPr>
          <a:xfrm>
            <a:off x="6172708" y="1363663"/>
            <a:ext cx="5676900" cy="5439959"/>
            <a:chOff x="510688" y="241429"/>
            <a:chExt cx="4341920" cy="4275920"/>
          </a:xfrm>
        </p:grpSpPr>
        <p:graphicFrame>
          <p:nvGraphicFramePr>
            <p:cNvPr id="60" name="차트 19">
              <a:extLst>
                <a:ext uri="{FF2B5EF4-FFF2-40B4-BE49-F238E27FC236}">
                  <a16:creationId xmlns:a16="http://schemas.microsoft.com/office/drawing/2014/main" id="{A703C332-1E92-404D-BA2E-CE2EDCDC85C8}"/>
                </a:ext>
              </a:extLst>
            </p:cNvPr>
            <p:cNvGraphicFramePr/>
            <p:nvPr/>
          </p:nvGraphicFramePr>
          <p:xfrm>
            <a:off x="510688" y="241429"/>
            <a:ext cx="4341920" cy="42759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65" name="TextBox 16">
              <a:extLst>
                <a:ext uri="{FF2B5EF4-FFF2-40B4-BE49-F238E27FC236}">
                  <a16:creationId xmlns:a16="http://schemas.microsoft.com/office/drawing/2014/main" id="{292C3074-A3A3-5E43-8A19-4B22E1E22A4E}"/>
                </a:ext>
              </a:extLst>
            </p:cNvPr>
            <p:cNvSpPr txBox="1"/>
            <p:nvPr/>
          </p:nvSpPr>
          <p:spPr>
            <a:xfrm>
              <a:off x="3503410" y="2497490"/>
              <a:ext cx="1236458" cy="798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3000" b="1" dirty="0">
                  <a:solidFill>
                    <a:schemeClr val="bg1"/>
                  </a:solidFill>
                  <a:cs typeface="Arial" pitchFamily="34" charset="0"/>
                </a:rPr>
                <a:t>DĚJINY</a:t>
              </a:r>
            </a:p>
            <a:p>
              <a:r>
                <a:rPr lang="cs-CZ" altLang="ko-KR" sz="3000" b="1" dirty="0">
                  <a:solidFill>
                    <a:schemeClr val="bg1"/>
                  </a:solidFill>
                  <a:cs typeface="Arial" pitchFamily="34" charset="0"/>
                </a:rPr>
                <a:t>ČÍNY</a:t>
              </a:r>
              <a:endParaRPr lang="ko-KR" altLang="en-US" sz="3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8" name="TextBox 25">
              <a:extLst>
                <a:ext uri="{FF2B5EF4-FFF2-40B4-BE49-F238E27FC236}">
                  <a16:creationId xmlns:a16="http://schemas.microsoft.com/office/drawing/2014/main" id="{AA618895-2428-D141-9DCE-0F619AA0D907}"/>
                </a:ext>
              </a:extLst>
            </p:cNvPr>
            <p:cNvSpPr txBox="1"/>
            <p:nvPr/>
          </p:nvSpPr>
          <p:spPr>
            <a:xfrm>
              <a:off x="2606792" y="1036373"/>
              <a:ext cx="1391775" cy="43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3000" b="1" dirty="0">
                  <a:solidFill>
                    <a:schemeClr val="bg1"/>
                  </a:solidFill>
                  <a:cs typeface="Arial" pitchFamily="34" charset="0"/>
                </a:rPr>
                <a:t>MYŠLENÍ</a:t>
              </a:r>
              <a:endParaRPr lang="ko-KR" altLang="en-US" sz="3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1" name="TextBox 28">
              <a:extLst>
                <a:ext uri="{FF2B5EF4-FFF2-40B4-BE49-F238E27FC236}">
                  <a16:creationId xmlns:a16="http://schemas.microsoft.com/office/drawing/2014/main" id="{B4B1F8ED-2363-6243-A188-98D7FBCB4219}"/>
                </a:ext>
              </a:extLst>
            </p:cNvPr>
            <p:cNvSpPr txBox="1"/>
            <p:nvPr/>
          </p:nvSpPr>
          <p:spPr>
            <a:xfrm>
              <a:off x="1067384" y="3257855"/>
              <a:ext cx="1653147" cy="43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900" b="1" dirty="0">
                  <a:solidFill>
                    <a:schemeClr val="bg1"/>
                  </a:solidFill>
                  <a:cs typeface="Arial" pitchFamily="34" charset="0"/>
                </a:rPr>
                <a:t>LITERATURA</a:t>
              </a:r>
              <a:endParaRPr lang="ko-KR" altLang="en-US" sz="29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2" name="Block Arc 14">
              <a:extLst>
                <a:ext uri="{FF2B5EF4-FFF2-40B4-BE49-F238E27FC236}">
                  <a16:creationId xmlns:a16="http://schemas.microsoft.com/office/drawing/2014/main" id="{EE5B04BE-6165-ED4C-85C1-49AA9A5A7C4A}"/>
                </a:ext>
              </a:extLst>
            </p:cNvPr>
            <p:cNvSpPr/>
            <p:nvPr/>
          </p:nvSpPr>
          <p:spPr>
            <a:xfrm rot="16200000">
              <a:off x="1952841" y="1657132"/>
              <a:ext cx="1471684" cy="1472652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Block Arc 41">
            <a:extLst>
              <a:ext uri="{FF2B5EF4-FFF2-40B4-BE49-F238E27FC236}">
                <a16:creationId xmlns:a16="http://schemas.microsoft.com/office/drawing/2014/main" id="{18DD2A16-C6B4-4241-A943-BE080DBCE31B}"/>
              </a:ext>
            </a:extLst>
          </p:cNvPr>
          <p:cNvSpPr/>
          <p:nvPr/>
        </p:nvSpPr>
        <p:spPr>
          <a:xfrm>
            <a:off x="9767428" y="5584343"/>
            <a:ext cx="559308" cy="703227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8" name="Rounded Rectangle 51">
            <a:extLst>
              <a:ext uri="{FF2B5EF4-FFF2-40B4-BE49-F238E27FC236}">
                <a16:creationId xmlns:a16="http://schemas.microsoft.com/office/drawing/2014/main" id="{42329B72-EAEC-2044-9204-E2F29F043E13}"/>
              </a:ext>
            </a:extLst>
          </p:cNvPr>
          <p:cNvSpPr/>
          <p:nvPr/>
        </p:nvSpPr>
        <p:spPr>
          <a:xfrm rot="16200000" flipH="1">
            <a:off x="10811116" y="3434233"/>
            <a:ext cx="554000" cy="592375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7EEB85CE-AE4D-6C43-B567-3D771C7C4DA9}"/>
              </a:ext>
            </a:extLst>
          </p:cNvPr>
          <p:cNvSpPr txBox="1"/>
          <p:nvPr/>
        </p:nvSpPr>
        <p:spPr>
          <a:xfrm>
            <a:off x="481725" y="2727638"/>
            <a:ext cx="51475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000" b="1" dirty="0"/>
              <a:t>Kurzy vedené </a:t>
            </a:r>
            <a:r>
              <a:rPr lang="sk-SK" sz="2000" b="1" dirty="0" err="1"/>
              <a:t>externími</a:t>
            </a:r>
            <a:r>
              <a:rPr lang="sk-SK" sz="2000" b="1" dirty="0"/>
              <a:t> </a:t>
            </a:r>
            <a:r>
              <a:rPr lang="sk-SK" sz="2000" b="1" dirty="0" err="1"/>
              <a:t>spolupracovníky</a:t>
            </a:r>
            <a:r>
              <a:rPr lang="sk-SK" sz="2000" b="1" dirty="0"/>
              <a:t>:</a:t>
            </a:r>
          </a:p>
          <a:p>
            <a:pPr>
              <a:lnSpc>
                <a:spcPct val="150000"/>
              </a:lnSpc>
            </a:pPr>
            <a:endParaRPr lang="sk-SK" sz="1000" dirty="0"/>
          </a:p>
          <a:p>
            <a:pPr>
              <a:lnSpc>
                <a:spcPct val="150000"/>
              </a:lnSpc>
            </a:pPr>
            <a:r>
              <a:rPr lang="sk-SK" dirty="0"/>
              <a:t>Kurzy vedené  </a:t>
            </a:r>
            <a:r>
              <a:rPr lang="sk-SK" dirty="0" err="1"/>
              <a:t>odborníkem</a:t>
            </a:r>
            <a:r>
              <a:rPr lang="sk-SK" dirty="0"/>
              <a:t> z praxe - </a:t>
            </a:r>
            <a:r>
              <a:rPr lang="sk-SK" b="1" dirty="0"/>
              <a:t>praktické problémy </a:t>
            </a:r>
            <a:r>
              <a:rPr lang="sk-SK" b="1" dirty="0" err="1"/>
              <a:t>mezinárodního</a:t>
            </a:r>
            <a:r>
              <a:rPr lang="sk-SK" b="1" dirty="0"/>
              <a:t> obchodu a </a:t>
            </a:r>
            <a:r>
              <a:rPr lang="sk-SK" b="1" dirty="0" err="1"/>
              <a:t>podnikání</a:t>
            </a:r>
            <a:r>
              <a:rPr lang="sk-SK" dirty="0"/>
              <a:t> v </a:t>
            </a:r>
            <a:r>
              <a:rPr lang="sk-SK" dirty="0" err="1"/>
              <a:t>čínském</a:t>
            </a:r>
            <a:r>
              <a:rPr lang="sk-SK" dirty="0"/>
              <a:t> </a:t>
            </a:r>
            <a:r>
              <a:rPr lang="sk-SK" dirty="0" err="1"/>
              <a:t>prostředí</a:t>
            </a:r>
            <a:r>
              <a:rPr lang="sk-SK" dirty="0"/>
              <a:t>, bezpečnosti v </a:t>
            </a:r>
            <a:r>
              <a:rPr lang="sk-SK" dirty="0" err="1"/>
              <a:t>kyberprostoru</a:t>
            </a:r>
            <a:r>
              <a:rPr lang="sk-SK" dirty="0"/>
              <a:t> </a:t>
            </a:r>
            <a:r>
              <a:rPr lang="sk-SK" dirty="0" err="1"/>
              <a:t>se</a:t>
            </a:r>
            <a:r>
              <a:rPr lang="sk-SK" dirty="0"/>
              <a:t> </a:t>
            </a:r>
            <a:r>
              <a:rPr lang="sk-SK" dirty="0" err="1"/>
              <a:t>zaměřením</a:t>
            </a:r>
            <a:r>
              <a:rPr lang="sk-SK" dirty="0"/>
              <a:t> na Čínu a na </a:t>
            </a:r>
            <a:r>
              <a:rPr lang="sk-SK" dirty="0" err="1"/>
              <a:t>další</a:t>
            </a:r>
            <a:r>
              <a:rPr lang="sk-SK" dirty="0"/>
              <a:t> praktická </a:t>
            </a:r>
            <a:r>
              <a:rPr lang="sk-SK" dirty="0" err="1"/>
              <a:t>témata</a:t>
            </a:r>
            <a:r>
              <a:rPr lang="sk-SK" dirty="0"/>
              <a:t>:</a:t>
            </a:r>
          </a:p>
          <a:p>
            <a:pPr>
              <a:lnSpc>
                <a:spcPct val="150000"/>
              </a:lnSpc>
            </a:pPr>
            <a:r>
              <a:rPr lang="sk-SK" dirty="0" err="1"/>
              <a:t>Doing</a:t>
            </a:r>
            <a:r>
              <a:rPr lang="sk-SK" dirty="0"/>
              <a:t> business in </a:t>
            </a:r>
            <a:r>
              <a:rPr lang="sk-SK" dirty="0" err="1"/>
              <a:t>China</a:t>
            </a:r>
            <a:r>
              <a:rPr lang="sk-SK" dirty="0"/>
              <a:t> (</a:t>
            </a:r>
            <a:r>
              <a:rPr lang="sk-SK" dirty="0" err="1"/>
              <a:t>Jan</a:t>
            </a:r>
            <a:r>
              <a:rPr lang="sk-SK" dirty="0"/>
              <a:t> </a:t>
            </a:r>
            <a:r>
              <a:rPr lang="sk-SK" dirty="0" err="1"/>
              <a:t>Hebnar</a:t>
            </a:r>
            <a:r>
              <a:rPr lang="sk-SK" dirty="0"/>
              <a:t> – odborník z praxe)</a:t>
            </a:r>
          </a:p>
          <a:p>
            <a:endParaRPr lang="sk-SK" dirty="0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ADA32870-1057-6143-9F11-1FF54096EC62}"/>
              </a:ext>
            </a:extLst>
          </p:cNvPr>
          <p:cNvSpPr/>
          <p:nvPr/>
        </p:nvSpPr>
        <p:spPr>
          <a:xfrm>
            <a:off x="6963629" y="4325770"/>
            <a:ext cx="466101" cy="424554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19C563C-0B4A-DF46-A1D0-91145AC5E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1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697">
        <p:fade/>
      </p:transition>
    </mc:Choice>
    <mc:Fallback xmlns="">
      <p:transition spd="med" advTm="586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-19621"/>
            <a:ext cx="12549632" cy="705916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CC9F7D38-CDF2-5046-A208-9A73FC24A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D4B2F52-852C-8E4D-8E3E-F4B1B9F4E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ravouholník 8">
            <a:extLst>
              <a:ext uri="{FF2B5EF4-FFF2-40B4-BE49-F238E27FC236}">
                <a16:creationId xmlns:a16="http://schemas.microsoft.com/office/drawing/2014/main" id="{13281576-E332-7244-BC6D-C2A2D202EBCA}"/>
              </a:ext>
            </a:extLst>
          </p:cNvPr>
          <p:cNvSpPr/>
          <p:nvPr/>
        </p:nvSpPr>
        <p:spPr>
          <a:xfrm>
            <a:off x="241300" y="1447800"/>
            <a:ext cx="11722100" cy="524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230675E-2FE2-E94D-9B35-5F4DD9B44C56}"/>
              </a:ext>
            </a:extLst>
          </p:cNvPr>
          <p:cNvSpPr txBox="1">
            <a:spLocks/>
          </p:cNvSpPr>
          <p:nvPr/>
        </p:nvSpPr>
        <p:spPr>
          <a:xfrm>
            <a:off x="482600" y="1628308"/>
            <a:ext cx="10515600" cy="703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4400" dirty="0" err="1">
                <a:cs typeface="Arial" panose="020B0604020202020204" pitchFamily="34" charset="0"/>
              </a:rPr>
              <a:t>Studijní</a:t>
            </a:r>
            <a:r>
              <a:rPr lang="sk-SK" sz="4400" dirty="0">
                <a:cs typeface="Arial" panose="020B0604020202020204" pitchFamily="34" charset="0"/>
              </a:rPr>
              <a:t> pobyty v zahraničí</a:t>
            </a:r>
          </a:p>
        </p:txBody>
      </p:sp>
      <p:pic>
        <p:nvPicPr>
          <p:cNvPr id="3" name="Obrázok 2" descr="Obrázok, na ktorom je mapa, text&#10;&#10;&#10;&#10;Popis sa automaticky vygeneroval">
            <a:extLst>
              <a:ext uri="{FF2B5EF4-FFF2-40B4-BE49-F238E27FC236}">
                <a16:creationId xmlns:a16="http://schemas.microsoft.com/office/drawing/2014/main" id="{5F770ED7-779B-2047-97DC-4F2DB9D6BA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6" r="6091" b="-480"/>
          <a:stretch/>
        </p:blipFill>
        <p:spPr>
          <a:xfrm>
            <a:off x="6996684" y="2808513"/>
            <a:ext cx="4814315" cy="3884387"/>
          </a:xfrm>
          <a:prstGeom prst="rect">
            <a:avLst/>
          </a:prstGeom>
        </p:spPr>
      </p:pic>
      <p:sp>
        <p:nvSpPr>
          <p:cNvPr id="32" name="Teardrop 6">
            <a:extLst>
              <a:ext uri="{FF2B5EF4-FFF2-40B4-BE49-F238E27FC236}">
                <a16:creationId xmlns:a16="http://schemas.microsoft.com/office/drawing/2014/main" id="{DBFC1D42-C071-164C-91C0-A7E0901FD66C}"/>
              </a:ext>
            </a:extLst>
          </p:cNvPr>
          <p:cNvSpPr/>
          <p:nvPr/>
        </p:nvSpPr>
        <p:spPr>
          <a:xfrm rot="8100000">
            <a:off x="10352411" y="3854450"/>
            <a:ext cx="445195" cy="464048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1" name="Teardrop 6">
            <a:extLst>
              <a:ext uri="{FF2B5EF4-FFF2-40B4-BE49-F238E27FC236}">
                <a16:creationId xmlns:a16="http://schemas.microsoft.com/office/drawing/2014/main" id="{4FE68032-7DC6-B24C-9BE7-FE5C062AF8D1}"/>
              </a:ext>
            </a:extLst>
          </p:cNvPr>
          <p:cNvSpPr/>
          <p:nvPr/>
        </p:nvSpPr>
        <p:spPr>
          <a:xfrm rot="8100000">
            <a:off x="10261682" y="4043269"/>
            <a:ext cx="271974" cy="271975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2" name="Teardrop 6">
            <a:extLst>
              <a:ext uri="{FF2B5EF4-FFF2-40B4-BE49-F238E27FC236}">
                <a16:creationId xmlns:a16="http://schemas.microsoft.com/office/drawing/2014/main" id="{6BC07EFF-44F9-4345-888F-B7FD8EEFBADF}"/>
              </a:ext>
            </a:extLst>
          </p:cNvPr>
          <p:cNvSpPr/>
          <p:nvPr/>
        </p:nvSpPr>
        <p:spPr>
          <a:xfrm rot="8155411">
            <a:off x="9868103" y="3487328"/>
            <a:ext cx="573256" cy="573257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3" name="BlokTextu 42">
            <a:extLst>
              <a:ext uri="{FF2B5EF4-FFF2-40B4-BE49-F238E27FC236}">
                <a16:creationId xmlns:a16="http://schemas.microsoft.com/office/drawing/2014/main" id="{36734B39-212E-E64C-BEDF-F93998888E70}"/>
              </a:ext>
            </a:extLst>
          </p:cNvPr>
          <p:cNvSpPr txBox="1"/>
          <p:nvPr/>
        </p:nvSpPr>
        <p:spPr>
          <a:xfrm>
            <a:off x="482600" y="2940411"/>
            <a:ext cx="54534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/>
              <a:t>Dlouhodobý</a:t>
            </a:r>
            <a:r>
              <a:rPr lang="sk-SK" sz="2000" dirty="0"/>
              <a:t> (1-2 </a:t>
            </a:r>
            <a:r>
              <a:rPr lang="sk-SK" sz="2000" dirty="0" err="1"/>
              <a:t>semestry</a:t>
            </a:r>
            <a:r>
              <a:rPr lang="sk-SK" sz="2000" dirty="0"/>
              <a:t>) </a:t>
            </a:r>
            <a:r>
              <a:rPr lang="sk-SK" sz="2000" dirty="0" err="1"/>
              <a:t>studijní</a:t>
            </a:r>
            <a:r>
              <a:rPr lang="sk-SK" sz="2000" dirty="0"/>
              <a:t> pobyt v </a:t>
            </a:r>
            <a:r>
              <a:rPr lang="sk-SK" sz="2000" dirty="0" err="1"/>
              <a:t>Číně</a:t>
            </a:r>
            <a:r>
              <a:rPr lang="sk-SK" sz="2000" dirty="0"/>
              <a:t> nebo na Taiwanu je </a:t>
            </a:r>
            <a:r>
              <a:rPr lang="sk-SK" sz="2000" dirty="0" err="1"/>
              <a:t>běžnou</a:t>
            </a:r>
            <a:r>
              <a:rPr lang="sk-SK" sz="2000" dirty="0"/>
              <a:t> a </a:t>
            </a:r>
            <a:r>
              <a:rPr lang="sk-SK" sz="2000" dirty="0" err="1"/>
              <a:t>doporučovanou</a:t>
            </a:r>
            <a:r>
              <a:rPr lang="sk-SK" sz="2000" dirty="0"/>
              <a:t> </a:t>
            </a:r>
            <a:r>
              <a:rPr lang="sk-SK" sz="2000" dirty="0" err="1"/>
              <a:t>součástí</a:t>
            </a:r>
            <a:r>
              <a:rPr lang="sk-SK" sz="2000" dirty="0"/>
              <a:t> </a:t>
            </a:r>
            <a:r>
              <a:rPr lang="sk-SK" sz="2000" dirty="0" err="1"/>
              <a:t>studijního</a:t>
            </a:r>
            <a:r>
              <a:rPr lang="sk-SK" sz="2000" dirty="0"/>
              <a:t> programu </a:t>
            </a:r>
            <a:r>
              <a:rPr lang="sk-SK" sz="2000" dirty="0" err="1"/>
              <a:t>Čínská</a:t>
            </a:r>
            <a:r>
              <a:rPr lang="sk-SK" sz="2000" dirty="0"/>
              <a:t> </a:t>
            </a:r>
            <a:r>
              <a:rPr lang="sk-SK" sz="2000" dirty="0" err="1"/>
              <a:t>studia</a:t>
            </a:r>
            <a:r>
              <a:rPr lang="sk-SK" sz="2000" dirty="0"/>
              <a:t>.</a:t>
            </a:r>
          </a:p>
          <a:p>
            <a:endParaRPr lang="sk-SK" sz="2000" dirty="0"/>
          </a:p>
          <a:p>
            <a:r>
              <a:rPr lang="sk-SK" sz="2000" dirty="0" err="1"/>
              <a:t>Nabízíme</a:t>
            </a:r>
            <a:r>
              <a:rPr lang="sk-SK" sz="2000" dirty="0"/>
              <a:t> </a:t>
            </a:r>
            <a:r>
              <a:rPr lang="sk-SK" sz="2000" dirty="0" err="1"/>
              <a:t>množství</a:t>
            </a:r>
            <a:r>
              <a:rPr lang="sk-SK" sz="2000" dirty="0"/>
              <a:t> </a:t>
            </a:r>
            <a:r>
              <a:rPr lang="sk-SK" sz="2000" dirty="0" err="1"/>
              <a:t>stipendií</a:t>
            </a:r>
            <a:r>
              <a:rPr lang="sk-SK" sz="2000" dirty="0"/>
              <a:t> z </a:t>
            </a:r>
            <a:r>
              <a:rPr lang="sk-SK" sz="2000" dirty="0" err="1"/>
              <a:t>různých</a:t>
            </a:r>
            <a:r>
              <a:rPr lang="sk-SK" sz="2000" dirty="0"/>
              <a:t> </a:t>
            </a:r>
            <a:r>
              <a:rPr lang="sk-SK" sz="2000" dirty="0" err="1"/>
              <a:t>zdrojů</a:t>
            </a:r>
            <a:r>
              <a:rPr lang="sk-SK" sz="2000" dirty="0"/>
              <a:t>, </a:t>
            </a:r>
            <a:r>
              <a:rPr lang="sk-SK" sz="2000" dirty="0" err="1"/>
              <a:t>kterých</a:t>
            </a:r>
            <a:r>
              <a:rPr lang="sk-SK" sz="2000" dirty="0"/>
              <a:t> je </a:t>
            </a:r>
            <a:r>
              <a:rPr lang="sk-SK" sz="2000" dirty="0" err="1"/>
              <a:t>dostatek</a:t>
            </a:r>
            <a:r>
              <a:rPr lang="sk-SK" sz="2000" dirty="0"/>
              <a:t>, a na </a:t>
            </a:r>
            <a:r>
              <a:rPr lang="sk-SK" sz="2000" dirty="0" err="1"/>
              <a:t>studijní</a:t>
            </a:r>
            <a:r>
              <a:rPr lang="sk-SK" sz="2000" dirty="0"/>
              <a:t> pobyty </a:t>
            </a:r>
            <a:r>
              <a:rPr lang="sk-SK" sz="2000" dirty="0" err="1"/>
              <a:t>vyjíždí</a:t>
            </a:r>
            <a:r>
              <a:rPr lang="sk-SK" sz="2000" dirty="0"/>
              <a:t> prakticky </a:t>
            </a:r>
            <a:r>
              <a:rPr lang="sk-SK" sz="2000" dirty="0" err="1"/>
              <a:t>všichni</a:t>
            </a:r>
            <a:r>
              <a:rPr lang="sk-SK" sz="2000" dirty="0"/>
              <a:t> naši </a:t>
            </a:r>
            <a:r>
              <a:rPr lang="sk-SK" sz="2000" dirty="0" err="1"/>
              <a:t>studenti</a:t>
            </a:r>
            <a:r>
              <a:rPr lang="sk-SK" sz="2000" dirty="0"/>
              <a:t>. </a:t>
            </a:r>
            <a:r>
              <a:rPr lang="sk-SK" sz="2000" dirty="0" err="1"/>
              <a:t>Studijní</a:t>
            </a:r>
            <a:r>
              <a:rPr lang="sk-SK" sz="2000" dirty="0"/>
              <a:t> pobyt v </a:t>
            </a:r>
            <a:r>
              <a:rPr lang="sk-SK" sz="2000" dirty="0" err="1"/>
              <a:t>čínském</a:t>
            </a:r>
            <a:r>
              <a:rPr lang="sk-SK" sz="2000" dirty="0"/>
              <a:t> </a:t>
            </a:r>
            <a:r>
              <a:rPr lang="sk-SK" sz="2000" dirty="0" err="1"/>
              <a:t>prostředí</a:t>
            </a:r>
            <a:r>
              <a:rPr lang="sk-SK" sz="2000" dirty="0"/>
              <a:t> je </a:t>
            </a:r>
            <a:r>
              <a:rPr lang="sk-SK" sz="2000" dirty="0" err="1"/>
              <a:t>klíčový</a:t>
            </a:r>
            <a:r>
              <a:rPr lang="sk-SK" sz="2000" dirty="0"/>
              <a:t> z </a:t>
            </a:r>
            <a:r>
              <a:rPr lang="sk-SK" sz="2000" dirty="0" err="1"/>
              <a:t>hlediska</a:t>
            </a:r>
            <a:r>
              <a:rPr lang="sk-SK" sz="2000" dirty="0"/>
              <a:t> </a:t>
            </a:r>
            <a:r>
              <a:rPr lang="sk-SK" sz="2000" dirty="0" err="1"/>
              <a:t>studia</a:t>
            </a:r>
            <a:r>
              <a:rPr lang="sk-SK" sz="2000" dirty="0"/>
              <a:t> jazyka i </a:t>
            </a:r>
            <a:r>
              <a:rPr lang="sk-SK" sz="2000" dirty="0" err="1"/>
              <a:t>poznání</a:t>
            </a:r>
            <a:r>
              <a:rPr lang="sk-SK" sz="2000" dirty="0"/>
              <a:t> reality života v </a:t>
            </a:r>
            <a:r>
              <a:rPr lang="sk-SK" sz="2000" dirty="0" err="1"/>
              <a:t>Číně</a:t>
            </a:r>
            <a:r>
              <a:rPr lang="sk-SK" sz="2000" dirty="0"/>
              <a:t>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7FC5DB7-37A3-E445-ABAF-554426369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56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3556">
        <p159:morph option="byObject"/>
      </p:transition>
    </mc:Choice>
    <mc:Fallback xmlns="">
      <p:transition spd="slow" advTm="1135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-19621"/>
            <a:ext cx="12549632" cy="705916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CC9F7D38-CDF2-5046-A208-9A73FC24A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D4B2F52-852C-8E4D-8E3E-F4B1B9F4E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ravouholník 8">
            <a:extLst>
              <a:ext uri="{FF2B5EF4-FFF2-40B4-BE49-F238E27FC236}">
                <a16:creationId xmlns:a16="http://schemas.microsoft.com/office/drawing/2014/main" id="{13281576-E332-7244-BC6D-C2A2D202EBCA}"/>
              </a:ext>
            </a:extLst>
          </p:cNvPr>
          <p:cNvSpPr/>
          <p:nvPr/>
        </p:nvSpPr>
        <p:spPr>
          <a:xfrm>
            <a:off x="241300" y="1447800"/>
            <a:ext cx="11722100" cy="524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230675E-2FE2-E94D-9B35-5F4DD9B44C56}"/>
              </a:ext>
            </a:extLst>
          </p:cNvPr>
          <p:cNvSpPr txBox="1">
            <a:spLocks/>
          </p:cNvSpPr>
          <p:nvPr/>
        </p:nvSpPr>
        <p:spPr>
          <a:xfrm>
            <a:off x="482600" y="1628308"/>
            <a:ext cx="10515600" cy="703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4400" dirty="0" err="1">
                <a:cs typeface="Arial" panose="020B0604020202020204" pitchFamily="34" charset="0"/>
              </a:rPr>
              <a:t>Uplatnění</a:t>
            </a:r>
            <a:r>
              <a:rPr lang="sk-SK" sz="4400" dirty="0">
                <a:cs typeface="Arial" panose="020B0604020202020204" pitchFamily="34" charset="0"/>
              </a:rPr>
              <a:t> </a:t>
            </a:r>
            <a:r>
              <a:rPr lang="sk-SK" sz="4400" dirty="0" err="1">
                <a:cs typeface="Arial" panose="020B0604020202020204" pitchFamily="34" charset="0"/>
              </a:rPr>
              <a:t>absolventů</a:t>
            </a:r>
            <a:endParaRPr lang="sk-SK" sz="4400" dirty="0">
              <a:cs typeface="Arial" panose="020B0604020202020204" pitchFamily="34" charset="0"/>
            </a:endParaRPr>
          </a:p>
        </p:txBody>
      </p:sp>
      <p:sp>
        <p:nvSpPr>
          <p:cNvPr id="7" name="Pravouholník 6">
            <a:extLst>
              <a:ext uri="{FF2B5EF4-FFF2-40B4-BE49-F238E27FC236}">
                <a16:creationId xmlns:a16="http://schemas.microsoft.com/office/drawing/2014/main" id="{00605093-A738-3046-9918-336881B075E2}"/>
              </a:ext>
            </a:extLst>
          </p:cNvPr>
          <p:cNvSpPr/>
          <p:nvPr/>
        </p:nvSpPr>
        <p:spPr>
          <a:xfrm>
            <a:off x="9512300" y="4526466"/>
            <a:ext cx="850900" cy="540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7" name="BlokTextu 66">
            <a:extLst>
              <a:ext uri="{FF2B5EF4-FFF2-40B4-BE49-F238E27FC236}">
                <a16:creationId xmlns:a16="http://schemas.microsoft.com/office/drawing/2014/main" id="{7928589A-2CF5-9A4C-924B-A3618CE75590}"/>
              </a:ext>
            </a:extLst>
          </p:cNvPr>
          <p:cNvSpPr txBox="1"/>
          <p:nvPr/>
        </p:nvSpPr>
        <p:spPr>
          <a:xfrm>
            <a:off x="453041" y="2953765"/>
            <a:ext cx="68077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/>
              <a:t>koordinátoři</a:t>
            </a:r>
            <a:r>
              <a:rPr lang="sk-SK" sz="2000" dirty="0"/>
              <a:t> čínsko-českých </a:t>
            </a:r>
            <a:r>
              <a:rPr lang="sk-SK" sz="2000" dirty="0" err="1"/>
              <a:t>projektů</a:t>
            </a:r>
            <a:r>
              <a:rPr lang="sk-SK" sz="2000" dirty="0"/>
              <a:t> v </a:t>
            </a:r>
            <a:r>
              <a:rPr lang="sk-SK" sz="2000" dirty="0" err="1"/>
              <a:t>zahraničním</a:t>
            </a:r>
            <a:r>
              <a:rPr lang="sk-SK" sz="2000" dirty="0"/>
              <a:t> obchodu </a:t>
            </a:r>
          </a:p>
          <a:p>
            <a:r>
              <a:rPr lang="sk-SK" sz="2000" dirty="0"/>
              <a:t>v diplomacii</a:t>
            </a:r>
          </a:p>
          <a:p>
            <a:r>
              <a:rPr lang="sk-SK" sz="2000" dirty="0"/>
              <a:t>v </a:t>
            </a:r>
            <a:r>
              <a:rPr lang="sk-SK" sz="2000" dirty="0" err="1"/>
              <a:t>médiích</a:t>
            </a:r>
            <a:r>
              <a:rPr lang="sk-SK" sz="2000" dirty="0"/>
              <a:t> </a:t>
            </a:r>
          </a:p>
          <a:p>
            <a:r>
              <a:rPr lang="sk-SK" sz="2000" dirty="0" err="1"/>
              <a:t>překladatelé</a:t>
            </a:r>
            <a:r>
              <a:rPr lang="sk-SK" sz="2000" dirty="0"/>
              <a:t> a </a:t>
            </a:r>
            <a:r>
              <a:rPr lang="sk-SK" sz="2000" dirty="0" err="1"/>
              <a:t>tlumočníci</a:t>
            </a:r>
            <a:endParaRPr lang="sk-SK" sz="2000" dirty="0"/>
          </a:p>
          <a:p>
            <a:r>
              <a:rPr lang="sk-SK" sz="2000" dirty="0" err="1"/>
              <a:t>učitelé</a:t>
            </a:r>
            <a:r>
              <a:rPr lang="sk-SK" sz="2000" dirty="0"/>
              <a:t> čínštiny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98EECBF-88CE-3642-A842-F64B5636895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89" y="3111321"/>
            <a:ext cx="3122703" cy="3081252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CD806D3-DD73-A04B-8EBC-CD03F381B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2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03">
        <p:fade/>
      </p:transition>
    </mc:Choice>
    <mc:Fallback xmlns="">
      <p:transition spd="med" advTm="342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82" y="-19621"/>
            <a:ext cx="12549632" cy="705916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CC9F7D38-CDF2-5046-A208-9A73FC24A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D4B2F52-852C-8E4D-8E3E-F4B1B9F4E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ravouholník 8">
            <a:extLst>
              <a:ext uri="{FF2B5EF4-FFF2-40B4-BE49-F238E27FC236}">
                <a16:creationId xmlns:a16="http://schemas.microsoft.com/office/drawing/2014/main" id="{13281576-E332-7244-BC6D-C2A2D202EBCA}"/>
              </a:ext>
            </a:extLst>
          </p:cNvPr>
          <p:cNvSpPr/>
          <p:nvPr/>
        </p:nvSpPr>
        <p:spPr>
          <a:xfrm>
            <a:off x="277284" y="1476627"/>
            <a:ext cx="11722100" cy="524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230675E-2FE2-E94D-9B35-5F4DD9B44C56}"/>
              </a:ext>
            </a:extLst>
          </p:cNvPr>
          <p:cNvSpPr txBox="1">
            <a:spLocks/>
          </p:cNvSpPr>
          <p:nvPr/>
        </p:nvSpPr>
        <p:spPr>
          <a:xfrm>
            <a:off x="482600" y="1628308"/>
            <a:ext cx="10515600" cy="703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4400" dirty="0" err="1">
                <a:cs typeface="Arial" panose="020B0604020202020204" pitchFamily="34" charset="0"/>
              </a:rPr>
              <a:t>Uplatnění</a:t>
            </a:r>
            <a:r>
              <a:rPr lang="sk-SK" sz="4400" dirty="0">
                <a:cs typeface="Arial" panose="020B0604020202020204" pitchFamily="34" charset="0"/>
              </a:rPr>
              <a:t> </a:t>
            </a:r>
            <a:r>
              <a:rPr lang="sk-SK" sz="4400" dirty="0" err="1">
                <a:cs typeface="Arial" panose="020B0604020202020204" pitchFamily="34" charset="0"/>
              </a:rPr>
              <a:t>absolventů</a:t>
            </a:r>
            <a:endParaRPr lang="sk-SK" sz="4400" dirty="0">
              <a:cs typeface="Arial" panose="020B0604020202020204" pitchFamily="34" charset="0"/>
            </a:endParaRPr>
          </a:p>
        </p:txBody>
      </p:sp>
      <p:sp>
        <p:nvSpPr>
          <p:cNvPr id="7" name="Pravouholník 6">
            <a:extLst>
              <a:ext uri="{FF2B5EF4-FFF2-40B4-BE49-F238E27FC236}">
                <a16:creationId xmlns:a16="http://schemas.microsoft.com/office/drawing/2014/main" id="{00605093-A738-3046-9918-336881B075E2}"/>
              </a:ext>
            </a:extLst>
          </p:cNvPr>
          <p:cNvSpPr/>
          <p:nvPr/>
        </p:nvSpPr>
        <p:spPr>
          <a:xfrm>
            <a:off x="9513272" y="4412061"/>
            <a:ext cx="850900" cy="540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05" y="2447246"/>
            <a:ext cx="1651931" cy="16519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ovéPole 2"/>
          <p:cNvSpPr txBox="1"/>
          <p:nvPr/>
        </p:nvSpPr>
        <p:spPr>
          <a:xfrm>
            <a:off x="2646973" y="2826943"/>
            <a:ext cx="4004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Filip </a:t>
            </a:r>
            <a:r>
              <a:rPr lang="sk-SK" b="1" dirty="0" err="1"/>
              <a:t>Šebok</a:t>
            </a:r>
            <a:r>
              <a:rPr lang="sk-SK" b="1" dirty="0"/>
              <a:t>,</a:t>
            </a:r>
          </a:p>
          <a:p>
            <a:r>
              <a:rPr lang="sk-SK" dirty="0"/>
              <a:t>analytik </a:t>
            </a:r>
            <a:r>
              <a:rPr lang="sk-SK" dirty="0" err="1"/>
              <a:t>mezinárodních</a:t>
            </a:r>
            <a:r>
              <a:rPr lang="sk-SK" dirty="0"/>
              <a:t> </a:t>
            </a:r>
            <a:r>
              <a:rPr lang="sk-SK" dirty="0" err="1"/>
              <a:t>vztahů</a:t>
            </a:r>
            <a:r>
              <a:rPr lang="sk-SK" dirty="0"/>
              <a:t>, </a:t>
            </a:r>
            <a:r>
              <a:rPr lang="sk-SK" dirty="0" err="1"/>
              <a:t>Výzkumné</a:t>
            </a:r>
            <a:r>
              <a:rPr lang="sk-SK" dirty="0"/>
              <a:t> centrum AMO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263294" y="2856931"/>
            <a:ext cx="4615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Daria </a:t>
            </a:r>
            <a:r>
              <a:rPr lang="sk-SK" b="1" dirty="0" err="1"/>
              <a:t>Ishchuk</a:t>
            </a:r>
            <a:r>
              <a:rPr lang="sk-SK" b="1" dirty="0"/>
              <a:t>,</a:t>
            </a:r>
          </a:p>
          <a:p>
            <a:r>
              <a:rPr lang="sk-SK" dirty="0"/>
              <a:t>asistentka na </a:t>
            </a:r>
          </a:p>
          <a:p>
            <a:r>
              <a:rPr lang="sk-SK" dirty="0" err="1"/>
              <a:t>Velvyslanectví</a:t>
            </a:r>
            <a:r>
              <a:rPr lang="sk-SK" dirty="0"/>
              <a:t> ČLR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703" r="-2414" b="38520"/>
          <a:stretch/>
        </p:blipFill>
        <p:spPr>
          <a:xfrm>
            <a:off x="6452698" y="2447246"/>
            <a:ext cx="1684275" cy="173002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ovéPole 13"/>
          <p:cNvSpPr txBox="1"/>
          <p:nvPr/>
        </p:nvSpPr>
        <p:spPr>
          <a:xfrm>
            <a:off x="2576620" y="5150399"/>
            <a:ext cx="4004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Markéta </a:t>
            </a:r>
            <a:r>
              <a:rPr lang="sk-SK" b="1" dirty="0" err="1"/>
              <a:t>Glanzová</a:t>
            </a:r>
            <a:r>
              <a:rPr lang="sk-SK" b="1" dirty="0"/>
              <a:t>,</a:t>
            </a:r>
          </a:p>
          <a:p>
            <a:r>
              <a:rPr lang="sk-SK" dirty="0"/>
              <a:t>redaktorka pro britsko-singapurské </a:t>
            </a:r>
            <a:r>
              <a:rPr lang="sk-SK" dirty="0" err="1"/>
              <a:t>nakladatelství</a:t>
            </a:r>
            <a:r>
              <a:rPr lang="sk-SK" dirty="0"/>
              <a:t> </a:t>
            </a:r>
            <a:r>
              <a:rPr lang="sk-SK" dirty="0" err="1"/>
              <a:t>Balestier</a:t>
            </a:r>
            <a:r>
              <a:rPr lang="sk-SK" dirty="0"/>
              <a:t> Press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263294" y="5150399"/>
            <a:ext cx="4004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Terézia </a:t>
            </a:r>
            <a:r>
              <a:rPr lang="sk-SK" b="1" dirty="0" err="1"/>
              <a:t>Hegerová</a:t>
            </a:r>
            <a:r>
              <a:rPr lang="sk-SK" b="1" dirty="0"/>
              <a:t>,</a:t>
            </a:r>
          </a:p>
          <a:p>
            <a:r>
              <a:rPr lang="sk-SK" dirty="0"/>
              <a:t>lektorka na </a:t>
            </a:r>
            <a:r>
              <a:rPr lang="sk-SK" dirty="0" err="1"/>
              <a:t>Semináři</a:t>
            </a:r>
            <a:r>
              <a:rPr lang="sk-SK" dirty="0"/>
              <a:t> </a:t>
            </a:r>
            <a:r>
              <a:rPr lang="sk-SK" dirty="0" err="1"/>
              <a:t>čínských</a:t>
            </a:r>
            <a:r>
              <a:rPr lang="sk-SK" dirty="0"/>
              <a:t> </a:t>
            </a:r>
            <a:r>
              <a:rPr lang="sk-SK" dirty="0" err="1"/>
              <a:t>studií</a:t>
            </a:r>
            <a:endParaRPr lang="sk-SK" dirty="0"/>
          </a:p>
          <a:p>
            <a:r>
              <a:rPr lang="sk-SK" dirty="0"/>
              <a:t>FF MU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931" y="4763137"/>
            <a:ext cx="1624786" cy="163147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07" y="4746058"/>
            <a:ext cx="1665629" cy="166562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B84C98DD-48E3-454C-8895-257E87E7A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962">
        <p:fade/>
      </p:transition>
    </mc:Choice>
    <mc:Fallback xmlns="">
      <p:transition spd="med" advTm="165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-19621"/>
            <a:ext cx="12549632" cy="705916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CC9F7D38-CDF2-5046-A208-9A73FC24A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D4B2F52-852C-8E4D-8E3E-F4B1B9F4E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ravouholník 8">
            <a:extLst>
              <a:ext uri="{FF2B5EF4-FFF2-40B4-BE49-F238E27FC236}">
                <a16:creationId xmlns:a16="http://schemas.microsoft.com/office/drawing/2014/main" id="{13281576-E332-7244-BC6D-C2A2D202EBCA}"/>
              </a:ext>
            </a:extLst>
          </p:cNvPr>
          <p:cNvSpPr/>
          <p:nvPr/>
        </p:nvSpPr>
        <p:spPr>
          <a:xfrm>
            <a:off x="241300" y="1447800"/>
            <a:ext cx="11722100" cy="524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230675E-2FE2-E94D-9B35-5F4DD9B44C56}"/>
              </a:ext>
            </a:extLst>
          </p:cNvPr>
          <p:cNvSpPr txBox="1">
            <a:spLocks/>
          </p:cNvSpPr>
          <p:nvPr/>
        </p:nvSpPr>
        <p:spPr>
          <a:xfrm>
            <a:off x="482600" y="1628308"/>
            <a:ext cx="10515600" cy="703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4400" dirty="0" err="1">
                <a:cs typeface="Arial" panose="020B0604020202020204" pitchFamily="34" charset="0"/>
              </a:rPr>
              <a:t>Podmínky</a:t>
            </a:r>
            <a:r>
              <a:rPr lang="sk-SK" sz="4400" dirty="0">
                <a:cs typeface="Arial" panose="020B0604020202020204" pitchFamily="34" charset="0"/>
              </a:rPr>
              <a:t> </a:t>
            </a:r>
            <a:r>
              <a:rPr lang="sk-SK" sz="4400" dirty="0" err="1">
                <a:cs typeface="Arial" panose="020B0604020202020204" pitchFamily="34" charset="0"/>
              </a:rPr>
              <a:t>přijetí</a:t>
            </a:r>
            <a:endParaRPr lang="sk-SK" sz="4400" dirty="0">
              <a:cs typeface="Arial" panose="020B0604020202020204" pitchFamily="34" charset="0"/>
            </a:endParaRPr>
          </a:p>
        </p:txBody>
      </p:sp>
      <p:sp>
        <p:nvSpPr>
          <p:cNvPr id="7" name="Pravouholník 6">
            <a:extLst>
              <a:ext uri="{FF2B5EF4-FFF2-40B4-BE49-F238E27FC236}">
                <a16:creationId xmlns:a16="http://schemas.microsoft.com/office/drawing/2014/main" id="{00605093-A738-3046-9918-336881B075E2}"/>
              </a:ext>
            </a:extLst>
          </p:cNvPr>
          <p:cNvSpPr/>
          <p:nvPr/>
        </p:nvSpPr>
        <p:spPr>
          <a:xfrm>
            <a:off x="9512300" y="4526466"/>
            <a:ext cx="850900" cy="540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7" name="BlokTextu 66">
            <a:extLst>
              <a:ext uri="{FF2B5EF4-FFF2-40B4-BE49-F238E27FC236}">
                <a16:creationId xmlns:a16="http://schemas.microsoft.com/office/drawing/2014/main" id="{7928589A-2CF5-9A4C-924B-A3618CE75590}"/>
              </a:ext>
            </a:extLst>
          </p:cNvPr>
          <p:cNvSpPr txBox="1"/>
          <p:nvPr/>
        </p:nvSpPr>
        <p:spPr>
          <a:xfrm>
            <a:off x="480554" y="2521022"/>
            <a:ext cx="68077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/>
              <a:t>Test </a:t>
            </a:r>
            <a:r>
              <a:rPr lang="sk-SK" sz="2000" b="1" dirty="0" err="1"/>
              <a:t>studijních</a:t>
            </a:r>
            <a:r>
              <a:rPr lang="sk-SK" sz="2000" b="1" dirty="0"/>
              <a:t> </a:t>
            </a:r>
            <a:r>
              <a:rPr lang="sk-SK" sz="2000" b="1" dirty="0" err="1"/>
              <a:t>předpokladů</a:t>
            </a:r>
            <a:r>
              <a:rPr lang="sk-SK" sz="2000" b="1" dirty="0"/>
              <a:t> (TSP): </a:t>
            </a:r>
            <a:r>
              <a:rPr lang="sk-SK" sz="2000" dirty="0" err="1"/>
              <a:t>ano</a:t>
            </a:r>
            <a:endParaRPr lang="sk-SK" sz="2000" dirty="0"/>
          </a:p>
          <a:p>
            <a:endParaRPr lang="sk-SK" sz="2000" dirty="0"/>
          </a:p>
          <a:p>
            <a:r>
              <a:rPr lang="sk-SK" sz="2000" b="1" dirty="0" err="1"/>
              <a:t>Oborová</a:t>
            </a:r>
            <a:r>
              <a:rPr lang="sk-SK" sz="2000" b="1" dirty="0"/>
              <a:t> </a:t>
            </a:r>
            <a:r>
              <a:rPr lang="sk-SK" sz="2000" b="1" dirty="0" err="1"/>
              <a:t>zkouška</a:t>
            </a:r>
            <a:r>
              <a:rPr lang="sk-SK" sz="2000" b="1" dirty="0"/>
              <a:t>: </a:t>
            </a:r>
            <a:r>
              <a:rPr lang="sk-SK" sz="2000" dirty="0" err="1"/>
              <a:t>ne</a:t>
            </a:r>
            <a:r>
              <a:rPr lang="sk-SK" sz="2000" dirty="0"/>
              <a:t> </a:t>
            </a:r>
          </a:p>
          <a:p>
            <a:endParaRPr lang="sk-SK" sz="2000" dirty="0"/>
          </a:p>
          <a:p>
            <a:r>
              <a:rPr lang="sk-SK" sz="2000" b="1" dirty="0" err="1"/>
              <a:t>Další</a:t>
            </a:r>
            <a:r>
              <a:rPr lang="sk-SK" sz="2000" b="1" dirty="0"/>
              <a:t> </a:t>
            </a:r>
            <a:r>
              <a:rPr lang="sk-SK" sz="2000" b="1" dirty="0" err="1"/>
              <a:t>požadavky</a:t>
            </a:r>
            <a:r>
              <a:rPr lang="sk-SK" sz="2000" b="1" dirty="0"/>
              <a:t>: </a:t>
            </a:r>
            <a:r>
              <a:rPr lang="sk-SK" sz="2000" dirty="0" err="1"/>
              <a:t>ne</a:t>
            </a:r>
            <a:endParaRPr lang="sk-SK" sz="2000" dirty="0"/>
          </a:p>
          <a:p>
            <a:endParaRPr lang="sk-SK" sz="2000" dirty="0"/>
          </a:p>
          <a:p>
            <a:r>
              <a:rPr lang="sk-SK" sz="2000" b="1" dirty="0" err="1"/>
              <a:t>Možnost</a:t>
            </a:r>
            <a:r>
              <a:rPr lang="sk-SK" sz="2000" b="1" dirty="0"/>
              <a:t> </a:t>
            </a:r>
            <a:r>
              <a:rPr lang="sk-SK" sz="2000" b="1" dirty="0" err="1"/>
              <a:t>prominutí</a:t>
            </a:r>
            <a:r>
              <a:rPr lang="sk-SK" sz="2000" b="1" dirty="0"/>
              <a:t> </a:t>
            </a:r>
            <a:r>
              <a:rPr lang="sk-SK" sz="2000" b="1" dirty="0" err="1"/>
              <a:t>přijímací</a:t>
            </a:r>
            <a:r>
              <a:rPr lang="sk-SK" sz="2000" b="1" dirty="0"/>
              <a:t> </a:t>
            </a:r>
            <a:r>
              <a:rPr lang="sk-SK" sz="2000" b="1" dirty="0" err="1"/>
              <a:t>zkoušky</a:t>
            </a:r>
            <a:r>
              <a:rPr lang="sk-SK" sz="2000" b="1" dirty="0"/>
              <a:t>: </a:t>
            </a:r>
            <a:r>
              <a:rPr lang="sk-SK" sz="2000" dirty="0" err="1"/>
              <a:t>ano</a:t>
            </a:r>
            <a:endParaRPr lang="sk-SK" sz="2000" dirty="0"/>
          </a:p>
          <a:p>
            <a:endParaRPr lang="sk-SK" sz="2000" dirty="0"/>
          </a:p>
          <a:p>
            <a:br>
              <a:rPr lang="sk-SK" sz="2000" dirty="0"/>
            </a:br>
            <a:endParaRPr lang="sk-SK" sz="2000" dirty="0"/>
          </a:p>
        </p:txBody>
      </p:sp>
      <p:graphicFrame>
        <p:nvGraphicFramePr>
          <p:cNvPr id="69" name="Chart 9">
            <a:extLst>
              <a:ext uri="{FF2B5EF4-FFF2-40B4-BE49-F238E27FC236}">
                <a16:creationId xmlns:a16="http://schemas.microsoft.com/office/drawing/2014/main" id="{9049EC8C-2EDF-194E-B1A6-A1D12C1806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9086865"/>
              </p:ext>
            </p:extLst>
          </p:nvPr>
        </p:nvGraphicFramePr>
        <p:xfrm>
          <a:off x="6194057" y="1718914"/>
          <a:ext cx="5973051" cy="3922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BlokTextu 1">
            <a:extLst>
              <a:ext uri="{FF2B5EF4-FFF2-40B4-BE49-F238E27FC236}">
                <a16:creationId xmlns:a16="http://schemas.microsoft.com/office/drawing/2014/main" id="{3EF20D8C-093B-0C42-8FA8-322FB260E16D}"/>
              </a:ext>
            </a:extLst>
          </p:cNvPr>
          <p:cNvSpPr txBox="1"/>
          <p:nvPr/>
        </p:nvSpPr>
        <p:spPr>
          <a:xfrm>
            <a:off x="9962751" y="5237653"/>
            <a:ext cx="220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80 </a:t>
            </a:r>
            <a:r>
              <a:rPr lang="sk-SK" dirty="0" err="1"/>
              <a:t>ze</a:t>
            </a:r>
            <a:r>
              <a:rPr lang="sk-SK" dirty="0"/>
              <a:t> 150 </a:t>
            </a:r>
            <a:r>
              <a:rPr lang="sk-SK" dirty="0" err="1"/>
              <a:t>studentů</a:t>
            </a:r>
            <a:r>
              <a:rPr lang="sk-SK" dirty="0"/>
              <a:t> </a:t>
            </a:r>
            <a:r>
              <a:rPr lang="sk-SK" dirty="0" err="1"/>
              <a:t>bylo</a:t>
            </a:r>
            <a:r>
              <a:rPr lang="sk-SK" dirty="0"/>
              <a:t> </a:t>
            </a:r>
            <a:r>
              <a:rPr lang="sk-SK" dirty="0" err="1"/>
              <a:t>přijato</a:t>
            </a:r>
            <a:endParaRPr lang="sk-SK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E249775-741E-DF4F-A272-4AB38112AB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5.7215" end="50720.554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5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293">
        <p:fade/>
      </p:transition>
    </mc:Choice>
    <mc:Fallback xmlns="">
      <p:transition spd="med" advTm="672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-19621"/>
            <a:ext cx="12549632" cy="705916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CC9F7D38-CDF2-5046-A208-9A73FC24A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D4B2F52-852C-8E4D-8E3E-F4B1B9F4E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ravouholník 8">
            <a:extLst>
              <a:ext uri="{FF2B5EF4-FFF2-40B4-BE49-F238E27FC236}">
                <a16:creationId xmlns:a16="http://schemas.microsoft.com/office/drawing/2014/main" id="{13281576-E332-7244-BC6D-C2A2D202EBCA}"/>
              </a:ext>
            </a:extLst>
          </p:cNvPr>
          <p:cNvSpPr/>
          <p:nvPr/>
        </p:nvSpPr>
        <p:spPr>
          <a:xfrm>
            <a:off x="241300" y="1447800"/>
            <a:ext cx="11722100" cy="524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230675E-2FE2-E94D-9B35-5F4DD9B44C56}"/>
              </a:ext>
            </a:extLst>
          </p:cNvPr>
          <p:cNvSpPr txBox="1">
            <a:spLocks/>
          </p:cNvSpPr>
          <p:nvPr/>
        </p:nvSpPr>
        <p:spPr>
          <a:xfrm>
            <a:off x="482600" y="1628308"/>
            <a:ext cx="10515600" cy="703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4400" dirty="0" err="1">
                <a:cs typeface="Arial" panose="020B0604020202020204" pitchFamily="34" charset="0"/>
              </a:rPr>
              <a:t>Podmínky</a:t>
            </a:r>
            <a:r>
              <a:rPr lang="sk-SK" sz="4400" dirty="0">
                <a:cs typeface="Arial" panose="020B0604020202020204" pitchFamily="34" charset="0"/>
              </a:rPr>
              <a:t> </a:t>
            </a:r>
            <a:r>
              <a:rPr lang="sk-SK" sz="4400" dirty="0" err="1">
                <a:cs typeface="Arial" panose="020B0604020202020204" pitchFamily="34" charset="0"/>
              </a:rPr>
              <a:t>přijetí</a:t>
            </a:r>
            <a:endParaRPr lang="sk-SK" sz="4400" dirty="0">
              <a:cs typeface="Arial" panose="020B0604020202020204" pitchFamily="34" charset="0"/>
            </a:endParaRPr>
          </a:p>
        </p:txBody>
      </p:sp>
      <p:sp>
        <p:nvSpPr>
          <p:cNvPr id="7" name="Pravouholník 6">
            <a:extLst>
              <a:ext uri="{FF2B5EF4-FFF2-40B4-BE49-F238E27FC236}">
                <a16:creationId xmlns:a16="http://schemas.microsoft.com/office/drawing/2014/main" id="{00605093-A738-3046-9918-336881B075E2}"/>
              </a:ext>
            </a:extLst>
          </p:cNvPr>
          <p:cNvSpPr/>
          <p:nvPr/>
        </p:nvSpPr>
        <p:spPr>
          <a:xfrm>
            <a:off x="9512300" y="4526466"/>
            <a:ext cx="850900" cy="540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7" name="BlokTextu 66">
            <a:extLst>
              <a:ext uri="{FF2B5EF4-FFF2-40B4-BE49-F238E27FC236}">
                <a16:creationId xmlns:a16="http://schemas.microsoft.com/office/drawing/2014/main" id="{7928589A-2CF5-9A4C-924B-A3618CE75590}"/>
              </a:ext>
            </a:extLst>
          </p:cNvPr>
          <p:cNvSpPr txBox="1"/>
          <p:nvPr/>
        </p:nvSpPr>
        <p:spPr>
          <a:xfrm>
            <a:off x="482600" y="2422141"/>
            <a:ext cx="10185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/>
              <a:t>Prominutí </a:t>
            </a:r>
            <a:r>
              <a:rPr lang="cs-CZ" dirty="0"/>
              <a:t>přijímací zkoušky je možné na základě splnění alespoň jednoho z následujících kritérií:</a:t>
            </a:r>
            <a:r>
              <a:rPr lang="en-US" dirty="0"/>
              <a:t>​</a:t>
            </a:r>
          </a:p>
          <a:p>
            <a:pPr fontAlgn="base"/>
            <a:r>
              <a:rPr lang="cs-CZ" dirty="0"/>
              <a:t>​</a:t>
            </a:r>
          </a:p>
          <a:p>
            <a:pPr fontAlgn="base"/>
            <a:r>
              <a:rPr lang="cs-CZ" dirty="0"/>
              <a:t> středoškolského prospěchu s průměrem nejvýše do 1,5 z předmětů čínština, český/ slovenský jazyk a dalších dvou libovolných předmětů dle výběru uchazeče z předmětů stanovených fakultou: anglický jazyk, dějepis, francouzský jazyk, hudební výchova, informatika, italský jazyk, latina, matematika, německý jazyk, ruský jazyk, španělský jazyk, základy společenských věd/ občanská nauka;</a:t>
            </a:r>
            <a:r>
              <a:rPr lang="en-US" dirty="0"/>
              <a:t>​</a:t>
            </a:r>
          </a:p>
          <a:p>
            <a:pPr fontAlgn="base"/>
            <a:r>
              <a:rPr lang="cs-CZ" dirty="0"/>
              <a:t>​</a:t>
            </a:r>
          </a:p>
          <a:p>
            <a:pPr fontAlgn="base"/>
            <a:r>
              <a:rPr lang="cs-CZ" dirty="0"/>
              <a:t>2. státní zkoušky z čínštiny (HSK - kterákoliv úroveň) a zároveň středoškolského prospěchu s průměrem nejvýše do 2,0 z předmětů český či slovenský jazyk.</a:t>
            </a:r>
            <a:r>
              <a:rPr lang="en-US" dirty="0"/>
              <a:t>​</a:t>
            </a:r>
          </a:p>
          <a:p>
            <a:pPr fontAlgn="base"/>
            <a:r>
              <a:rPr lang="sk-SK" dirty="0"/>
              <a:t>​</a:t>
            </a:r>
          </a:p>
          <a:p>
            <a:pPr fontAlgn="base"/>
            <a:r>
              <a:rPr lang="sk-SK" dirty="0"/>
              <a:t>​</a:t>
            </a:r>
            <a:br>
              <a:rPr lang="sk-SK" dirty="0"/>
            </a:br>
            <a:r>
              <a:rPr lang="sk-SK" dirty="0"/>
              <a:t>​</a:t>
            </a:r>
          </a:p>
          <a:p>
            <a:endParaRPr lang="sk-SK" sz="2000" dirty="0"/>
          </a:p>
          <a:p>
            <a:br>
              <a:rPr lang="sk-SK" sz="2000" dirty="0"/>
            </a:br>
            <a:endParaRPr lang="sk-SK" sz="2000" dirty="0"/>
          </a:p>
        </p:txBody>
      </p:sp>
      <p:graphicFrame>
        <p:nvGraphicFramePr>
          <p:cNvPr id="69" name="Chart 9">
            <a:extLst>
              <a:ext uri="{FF2B5EF4-FFF2-40B4-BE49-F238E27FC236}">
                <a16:creationId xmlns:a16="http://schemas.microsoft.com/office/drawing/2014/main" id="{9049EC8C-2EDF-194E-B1A6-A1D12C1806DD}"/>
              </a:ext>
            </a:extLst>
          </p:cNvPr>
          <p:cNvGraphicFramePr/>
          <p:nvPr/>
        </p:nvGraphicFramePr>
        <p:xfrm>
          <a:off x="6194057" y="1718914"/>
          <a:ext cx="5973051" cy="3922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034C725D-513B-A74B-B0A7-A511F33A8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6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233">
        <p:fade/>
      </p:transition>
    </mc:Choice>
    <mc:Fallback xmlns="">
      <p:transition spd="med" advTm="482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-19621"/>
            <a:ext cx="12549632" cy="705916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CC9F7D38-CDF2-5046-A208-9A73FC24A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D4B2F52-852C-8E4D-8E3E-F4B1B9F4E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ravouholník 8">
            <a:extLst>
              <a:ext uri="{FF2B5EF4-FFF2-40B4-BE49-F238E27FC236}">
                <a16:creationId xmlns:a16="http://schemas.microsoft.com/office/drawing/2014/main" id="{13281576-E332-7244-BC6D-C2A2D202EBCA}"/>
              </a:ext>
            </a:extLst>
          </p:cNvPr>
          <p:cNvSpPr/>
          <p:nvPr/>
        </p:nvSpPr>
        <p:spPr>
          <a:xfrm>
            <a:off x="241300" y="1447800"/>
            <a:ext cx="11722100" cy="524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230675E-2FE2-E94D-9B35-5F4DD9B44C56}"/>
              </a:ext>
            </a:extLst>
          </p:cNvPr>
          <p:cNvSpPr txBox="1">
            <a:spLocks/>
          </p:cNvSpPr>
          <p:nvPr/>
        </p:nvSpPr>
        <p:spPr>
          <a:xfrm>
            <a:off x="482600" y="1628308"/>
            <a:ext cx="10515600" cy="703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4400" dirty="0" err="1">
                <a:cs typeface="Arial" panose="020B0604020202020204" pitchFamily="34" charset="0"/>
              </a:rPr>
              <a:t>Další</a:t>
            </a:r>
            <a:r>
              <a:rPr lang="sk-SK" sz="4400" dirty="0">
                <a:cs typeface="Arial" panose="020B0604020202020204" pitchFamily="34" charset="0"/>
              </a:rPr>
              <a:t> </a:t>
            </a:r>
            <a:r>
              <a:rPr lang="sk-SK" sz="4400" dirty="0" err="1">
                <a:cs typeface="Arial" panose="020B0604020202020204" pitchFamily="34" charset="0"/>
              </a:rPr>
              <a:t>informace</a:t>
            </a:r>
            <a:r>
              <a:rPr lang="sk-SK" sz="4400" dirty="0">
                <a:cs typeface="Arial" panose="020B0604020202020204" pitchFamily="34" charset="0"/>
              </a:rPr>
              <a:t>...</a:t>
            </a:r>
          </a:p>
        </p:txBody>
      </p:sp>
      <p:sp>
        <p:nvSpPr>
          <p:cNvPr id="67" name="BlokTextu 66">
            <a:extLst>
              <a:ext uri="{FF2B5EF4-FFF2-40B4-BE49-F238E27FC236}">
                <a16:creationId xmlns:a16="http://schemas.microsoft.com/office/drawing/2014/main" id="{7928589A-2CF5-9A4C-924B-A3618CE75590}"/>
              </a:ext>
            </a:extLst>
          </p:cNvPr>
          <p:cNvSpPr txBox="1"/>
          <p:nvPr/>
        </p:nvSpPr>
        <p:spPr>
          <a:xfrm>
            <a:off x="480553" y="2521022"/>
            <a:ext cx="883719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500" dirty="0" err="1"/>
              <a:t>Oficiální</a:t>
            </a:r>
            <a:r>
              <a:rPr lang="sk-SK" sz="2500" dirty="0"/>
              <a:t> stránky MUNI:</a:t>
            </a:r>
            <a:endParaRPr lang="sk-SK" sz="2500" dirty="0">
              <a:hlinkClick r:id="rId5"/>
            </a:endParaRPr>
          </a:p>
          <a:p>
            <a:r>
              <a:rPr lang="sk-SK" sz="2000" dirty="0">
                <a:hlinkClick r:id="rId5"/>
              </a:rPr>
              <a:t>https://www.phil.muni.cz/pro-uchazece/bakalarske-studium/24387-cinska-studia</a:t>
            </a:r>
            <a:endParaRPr lang="sk-SK" sz="2000" dirty="0"/>
          </a:p>
          <a:p>
            <a:endParaRPr lang="sk-SK" sz="2000" dirty="0"/>
          </a:p>
          <a:p>
            <a:r>
              <a:rPr lang="sk-SK" sz="2500" dirty="0" err="1"/>
              <a:t>Oficiální</a:t>
            </a:r>
            <a:r>
              <a:rPr lang="sk-SK" sz="2500" dirty="0"/>
              <a:t> stránky oboru:</a:t>
            </a:r>
          </a:p>
          <a:p>
            <a:r>
              <a:rPr lang="sk-SK" sz="2000" dirty="0">
                <a:hlinkClick r:id="rId6"/>
              </a:rPr>
              <a:t>https://cinskastudia.phil.muni.cz/studium/bakalarske-studium</a:t>
            </a:r>
            <a:endParaRPr lang="sk-SK" sz="2000" dirty="0"/>
          </a:p>
          <a:p>
            <a:endParaRPr lang="sk-SK" sz="2000" dirty="0"/>
          </a:p>
          <a:p>
            <a:br>
              <a:rPr lang="sk-SK" sz="2000" dirty="0"/>
            </a:br>
            <a:r>
              <a:rPr lang="sk-SK" sz="2000" dirty="0"/>
              <a:t>          </a:t>
            </a:r>
            <a:r>
              <a:rPr lang="sk-SK" sz="2500" dirty="0" err="1"/>
              <a:t>Čínská</a:t>
            </a:r>
            <a:r>
              <a:rPr lang="sk-SK" sz="2500" dirty="0"/>
              <a:t> </a:t>
            </a:r>
            <a:r>
              <a:rPr lang="sk-SK" sz="2500" dirty="0" err="1"/>
              <a:t>studia</a:t>
            </a:r>
            <a:r>
              <a:rPr lang="sk-SK" sz="2500" dirty="0"/>
              <a:t> MU Brno </a:t>
            </a:r>
          </a:p>
          <a:p>
            <a:endParaRPr lang="sk-SK" sz="2500" dirty="0"/>
          </a:p>
          <a:p>
            <a:endParaRPr lang="sk-SK" sz="2500" dirty="0"/>
          </a:p>
          <a:p>
            <a:endParaRPr lang="sk-SK" sz="2500" dirty="0"/>
          </a:p>
          <a:p>
            <a:endParaRPr lang="sk-SK" sz="2000" dirty="0"/>
          </a:p>
          <a:p>
            <a:endParaRPr lang="sk-SK" sz="2000" dirty="0"/>
          </a:p>
        </p:txBody>
      </p:sp>
      <p:sp>
        <p:nvSpPr>
          <p:cNvPr id="23" name="Rounded Rectangle 3">
            <a:extLst>
              <a:ext uri="{FF2B5EF4-FFF2-40B4-BE49-F238E27FC236}">
                <a16:creationId xmlns:a16="http://schemas.microsoft.com/office/drawing/2014/main" id="{82B037A4-216E-E444-8543-1DEECEFA8921}"/>
              </a:ext>
            </a:extLst>
          </p:cNvPr>
          <p:cNvSpPr>
            <a:spLocks noChangeAspect="1"/>
          </p:cNvSpPr>
          <p:nvPr/>
        </p:nvSpPr>
        <p:spPr>
          <a:xfrm>
            <a:off x="601454" y="4876858"/>
            <a:ext cx="352834" cy="352834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7334553-730B-854C-9CF8-F7D73B311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6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141">
        <p:fade/>
      </p:transition>
    </mc:Choice>
    <mc:Fallback xmlns="">
      <p:transition spd="med" advTm="51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-19621"/>
            <a:ext cx="12549632" cy="705916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CC9F7D38-CDF2-5046-A208-9A73FC24A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D4B2F52-852C-8E4D-8E3E-F4B1B9F4E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ravouholník 8">
            <a:extLst>
              <a:ext uri="{FF2B5EF4-FFF2-40B4-BE49-F238E27FC236}">
                <a16:creationId xmlns:a16="http://schemas.microsoft.com/office/drawing/2014/main" id="{13281576-E332-7244-BC6D-C2A2D202EBCA}"/>
              </a:ext>
            </a:extLst>
          </p:cNvPr>
          <p:cNvSpPr/>
          <p:nvPr/>
        </p:nvSpPr>
        <p:spPr>
          <a:xfrm>
            <a:off x="234950" y="1447800"/>
            <a:ext cx="11722100" cy="524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230675E-2FE2-E94D-9B35-5F4DD9B44C56}"/>
              </a:ext>
            </a:extLst>
          </p:cNvPr>
          <p:cNvSpPr txBox="1">
            <a:spLocks/>
          </p:cNvSpPr>
          <p:nvPr/>
        </p:nvSpPr>
        <p:spPr>
          <a:xfrm>
            <a:off x="482600" y="1628308"/>
            <a:ext cx="10515600" cy="703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4400" dirty="0">
                <a:cs typeface="Arial" panose="020B0604020202020204" pitchFamily="34" charset="0"/>
              </a:rPr>
              <a:t>Chcete </a:t>
            </a:r>
            <a:r>
              <a:rPr lang="sk-SK" sz="4400" dirty="0" err="1">
                <a:cs typeface="Arial" panose="020B0604020202020204" pitchFamily="34" charset="0"/>
              </a:rPr>
              <a:t>se</a:t>
            </a:r>
            <a:r>
              <a:rPr lang="sk-SK" sz="4400" dirty="0">
                <a:cs typeface="Arial" panose="020B0604020202020204" pitchFamily="34" charset="0"/>
              </a:rPr>
              <a:t> </a:t>
            </a:r>
            <a:r>
              <a:rPr lang="sk-SK" sz="4400" dirty="0" err="1">
                <a:cs typeface="Arial" panose="020B0604020202020204" pitchFamily="34" charset="0"/>
              </a:rPr>
              <a:t>naučit</a:t>
            </a:r>
            <a:r>
              <a:rPr lang="sk-SK" sz="4400" dirty="0">
                <a:cs typeface="Arial" panose="020B0604020202020204" pitchFamily="34" charset="0"/>
              </a:rPr>
              <a:t> čínsky a </a:t>
            </a:r>
            <a:r>
              <a:rPr lang="sk-SK" sz="4400" dirty="0" err="1">
                <a:cs typeface="Arial" panose="020B0604020202020204" pitchFamily="34" charset="0"/>
              </a:rPr>
              <a:t>porozumět</a:t>
            </a:r>
            <a:r>
              <a:rPr lang="sk-SK" sz="4400" dirty="0">
                <a:cs typeface="Arial" panose="020B0604020202020204" pitchFamily="34" charset="0"/>
              </a:rPr>
              <a:t> </a:t>
            </a:r>
            <a:r>
              <a:rPr lang="sk-SK" sz="4400" dirty="0" err="1">
                <a:cs typeface="Arial" panose="020B0604020202020204" pitchFamily="34" charset="0"/>
              </a:rPr>
              <a:t>Číně</a:t>
            </a:r>
            <a:r>
              <a:rPr lang="sk-SK" sz="4400" dirty="0">
                <a:cs typeface="Arial" panose="020B0604020202020204" pitchFamily="34" charset="0"/>
              </a:rPr>
              <a:t>? 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230"/>
          <a:stretch/>
        </p:blipFill>
        <p:spPr>
          <a:xfrm>
            <a:off x="4142513" y="3237045"/>
            <a:ext cx="3195774" cy="2385747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2D2BBD5-E53C-0143-BCB9-74035AA0F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175">
        <p:fade/>
      </p:transition>
    </mc:Choice>
    <mc:Fallback xmlns="">
      <p:transition spd="med" advTm="231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-19621"/>
            <a:ext cx="12549632" cy="705916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CC9F7D38-CDF2-5046-A208-9A73FC24A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D4B2F52-852C-8E4D-8E3E-F4B1B9F4E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ravouholník 8">
            <a:extLst>
              <a:ext uri="{FF2B5EF4-FFF2-40B4-BE49-F238E27FC236}">
                <a16:creationId xmlns:a16="http://schemas.microsoft.com/office/drawing/2014/main" id="{13281576-E332-7244-BC6D-C2A2D202EBCA}"/>
              </a:ext>
            </a:extLst>
          </p:cNvPr>
          <p:cNvSpPr/>
          <p:nvPr/>
        </p:nvSpPr>
        <p:spPr>
          <a:xfrm>
            <a:off x="241300" y="1447800"/>
            <a:ext cx="11722100" cy="524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230675E-2FE2-E94D-9B35-5F4DD9B44C56}"/>
              </a:ext>
            </a:extLst>
          </p:cNvPr>
          <p:cNvSpPr txBox="1">
            <a:spLocks/>
          </p:cNvSpPr>
          <p:nvPr/>
        </p:nvSpPr>
        <p:spPr>
          <a:xfrm>
            <a:off x="482600" y="1628308"/>
            <a:ext cx="10515600" cy="703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4400" dirty="0">
                <a:cs typeface="Arial" panose="020B0604020202020204" pitchFamily="34" charset="0"/>
              </a:rPr>
              <a:t>Chcete </a:t>
            </a:r>
            <a:r>
              <a:rPr lang="sk-SK" sz="4400" dirty="0" err="1">
                <a:cs typeface="Arial" panose="020B0604020202020204" pitchFamily="34" charset="0"/>
              </a:rPr>
              <a:t>se</a:t>
            </a:r>
            <a:r>
              <a:rPr lang="sk-SK" sz="4400" dirty="0">
                <a:cs typeface="Arial" panose="020B0604020202020204" pitchFamily="34" charset="0"/>
              </a:rPr>
              <a:t> </a:t>
            </a:r>
            <a:r>
              <a:rPr lang="sk-SK" sz="4400" dirty="0" err="1">
                <a:cs typeface="Arial" panose="020B0604020202020204" pitchFamily="34" charset="0"/>
              </a:rPr>
              <a:t>naučit</a:t>
            </a:r>
            <a:r>
              <a:rPr lang="sk-SK" sz="4400" dirty="0">
                <a:cs typeface="Arial" panose="020B0604020202020204" pitchFamily="34" charset="0"/>
              </a:rPr>
              <a:t> čínsky a </a:t>
            </a:r>
            <a:r>
              <a:rPr lang="sk-SK" sz="4400" dirty="0" err="1">
                <a:cs typeface="Arial" panose="020B0604020202020204" pitchFamily="34" charset="0"/>
              </a:rPr>
              <a:t>porozumět</a:t>
            </a:r>
            <a:r>
              <a:rPr lang="sk-SK" sz="4400" dirty="0">
                <a:cs typeface="Arial" panose="020B0604020202020204" pitchFamily="34" charset="0"/>
              </a:rPr>
              <a:t> </a:t>
            </a:r>
            <a:r>
              <a:rPr lang="sk-SK" sz="4400" dirty="0" err="1">
                <a:cs typeface="Arial" panose="020B0604020202020204" pitchFamily="34" charset="0"/>
              </a:rPr>
              <a:t>Číně</a:t>
            </a:r>
            <a:r>
              <a:rPr lang="sk-SK" sz="4400" dirty="0">
                <a:cs typeface="Arial" panose="020B0604020202020204" pitchFamily="34" charset="0"/>
              </a:rPr>
              <a:t>? </a:t>
            </a:r>
          </a:p>
        </p:txBody>
      </p: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6BBF8909-A80C-924A-8B20-BB8A40622959}"/>
              </a:ext>
            </a:extLst>
          </p:cNvPr>
          <p:cNvGrpSpPr/>
          <p:nvPr/>
        </p:nvGrpSpPr>
        <p:grpSpPr>
          <a:xfrm>
            <a:off x="482600" y="2512043"/>
            <a:ext cx="10972799" cy="3705248"/>
            <a:chOff x="323528" y="1588585"/>
            <a:chExt cx="8213454" cy="2736450"/>
          </a:xfrm>
        </p:grpSpPr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id="{650E6630-5DD2-9648-921E-E06E960888E8}"/>
                </a:ext>
              </a:extLst>
            </p:cNvPr>
            <p:cNvSpPr/>
            <p:nvPr/>
          </p:nvSpPr>
          <p:spPr>
            <a:xfrm>
              <a:off x="4860031" y="2886268"/>
              <a:ext cx="3283538" cy="3600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Chevron 4">
              <a:extLst>
                <a:ext uri="{FF2B5EF4-FFF2-40B4-BE49-F238E27FC236}">
                  <a16:creationId xmlns:a16="http://schemas.microsoft.com/office/drawing/2014/main" id="{9AF4975F-E4AF-EE4D-8423-7E240F2903C0}"/>
                </a:ext>
              </a:extLst>
            </p:cNvPr>
            <p:cNvSpPr/>
            <p:nvPr/>
          </p:nvSpPr>
          <p:spPr>
            <a:xfrm>
              <a:off x="6952807" y="1863944"/>
              <a:ext cx="1584175" cy="2404688"/>
            </a:xfrm>
            <a:prstGeom prst="chevron">
              <a:avLst>
                <a:gd name="adj" fmla="val 69145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1CD8B955-C774-704A-ABE2-3ABF90296980}"/>
                </a:ext>
              </a:extLst>
            </p:cNvPr>
            <p:cNvSpPr/>
            <p:nvPr/>
          </p:nvSpPr>
          <p:spPr>
            <a:xfrm>
              <a:off x="4860030" y="3297096"/>
              <a:ext cx="2880320" cy="360040"/>
            </a:xfrm>
            <a:custGeom>
              <a:avLst/>
              <a:gdLst>
                <a:gd name="connsiteX0" fmla="*/ 0 w 2880321"/>
                <a:gd name="connsiteY0" fmla="*/ 0 h 360040"/>
                <a:gd name="connsiteX1" fmla="*/ 2880321 w 2880321"/>
                <a:gd name="connsiteY1" fmla="*/ 0 h 360040"/>
                <a:gd name="connsiteX2" fmla="*/ 2880321 w 2880321"/>
                <a:gd name="connsiteY2" fmla="*/ 360040 h 360040"/>
                <a:gd name="connsiteX3" fmla="*/ 0 w 2880321"/>
                <a:gd name="connsiteY3" fmla="*/ 360040 h 360040"/>
                <a:gd name="connsiteX4" fmla="*/ 0 w 2880321"/>
                <a:gd name="connsiteY4" fmla="*/ 0 h 360040"/>
                <a:gd name="connsiteX0" fmla="*/ 0 w 2880321"/>
                <a:gd name="connsiteY0" fmla="*/ 0 h 360040"/>
                <a:gd name="connsiteX1" fmla="*/ 2880321 w 2880321"/>
                <a:gd name="connsiteY1" fmla="*/ 0 h 360040"/>
                <a:gd name="connsiteX2" fmla="*/ 2586122 w 2880321"/>
                <a:gd name="connsiteY2" fmla="*/ 312332 h 360040"/>
                <a:gd name="connsiteX3" fmla="*/ 0 w 2880321"/>
                <a:gd name="connsiteY3" fmla="*/ 360040 h 360040"/>
                <a:gd name="connsiteX4" fmla="*/ 0 w 2880321"/>
                <a:gd name="connsiteY4" fmla="*/ 0 h 360040"/>
                <a:gd name="connsiteX0" fmla="*/ 0 w 2880321"/>
                <a:gd name="connsiteY0" fmla="*/ 0 h 360040"/>
                <a:gd name="connsiteX1" fmla="*/ 2880321 w 2880321"/>
                <a:gd name="connsiteY1" fmla="*/ 0 h 360040"/>
                <a:gd name="connsiteX2" fmla="*/ 2538415 w 2880321"/>
                <a:gd name="connsiteY2" fmla="*/ 296430 h 360040"/>
                <a:gd name="connsiteX3" fmla="*/ 0 w 2880321"/>
                <a:gd name="connsiteY3" fmla="*/ 360040 h 360040"/>
                <a:gd name="connsiteX4" fmla="*/ 0 w 2880321"/>
                <a:gd name="connsiteY4" fmla="*/ 0 h 360040"/>
                <a:gd name="connsiteX0" fmla="*/ 0 w 2880321"/>
                <a:gd name="connsiteY0" fmla="*/ 0 h 360040"/>
                <a:gd name="connsiteX1" fmla="*/ 2880321 w 2880321"/>
                <a:gd name="connsiteY1" fmla="*/ 0 h 360040"/>
                <a:gd name="connsiteX2" fmla="*/ 2545449 w 2880321"/>
                <a:gd name="connsiteY2" fmla="*/ 338633 h 360040"/>
                <a:gd name="connsiteX3" fmla="*/ 0 w 2880321"/>
                <a:gd name="connsiteY3" fmla="*/ 360040 h 360040"/>
                <a:gd name="connsiteX4" fmla="*/ 0 w 2880321"/>
                <a:gd name="connsiteY4" fmla="*/ 0 h 360040"/>
                <a:gd name="connsiteX0" fmla="*/ 0 w 2880321"/>
                <a:gd name="connsiteY0" fmla="*/ 0 h 360040"/>
                <a:gd name="connsiteX1" fmla="*/ 2880321 w 2880321"/>
                <a:gd name="connsiteY1" fmla="*/ 0 h 360040"/>
                <a:gd name="connsiteX2" fmla="*/ 2531381 w 2880321"/>
                <a:gd name="connsiteY2" fmla="*/ 359735 h 360040"/>
                <a:gd name="connsiteX3" fmla="*/ 0 w 2880321"/>
                <a:gd name="connsiteY3" fmla="*/ 360040 h 360040"/>
                <a:gd name="connsiteX4" fmla="*/ 0 w 2880321"/>
                <a:gd name="connsiteY4" fmla="*/ 0 h 36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0321" h="360040">
                  <a:moveTo>
                    <a:pt x="0" y="0"/>
                  </a:moveTo>
                  <a:lnTo>
                    <a:pt x="2880321" y="0"/>
                  </a:lnTo>
                  <a:lnTo>
                    <a:pt x="2531381" y="359735"/>
                  </a:lnTo>
                  <a:lnTo>
                    <a:pt x="0" y="3600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8D2AF0D6-A47E-5C4D-8A74-BAAA6616C892}"/>
                </a:ext>
              </a:extLst>
            </p:cNvPr>
            <p:cNvSpPr/>
            <p:nvPr/>
          </p:nvSpPr>
          <p:spPr>
            <a:xfrm>
              <a:off x="4864575" y="2475439"/>
              <a:ext cx="2880320" cy="360040"/>
            </a:xfrm>
            <a:custGeom>
              <a:avLst/>
              <a:gdLst>
                <a:gd name="connsiteX0" fmla="*/ 0 w 2880321"/>
                <a:gd name="connsiteY0" fmla="*/ 0 h 360040"/>
                <a:gd name="connsiteX1" fmla="*/ 2880321 w 2880321"/>
                <a:gd name="connsiteY1" fmla="*/ 0 h 360040"/>
                <a:gd name="connsiteX2" fmla="*/ 2880321 w 2880321"/>
                <a:gd name="connsiteY2" fmla="*/ 360040 h 360040"/>
                <a:gd name="connsiteX3" fmla="*/ 0 w 2880321"/>
                <a:gd name="connsiteY3" fmla="*/ 360040 h 360040"/>
                <a:gd name="connsiteX4" fmla="*/ 0 w 2880321"/>
                <a:gd name="connsiteY4" fmla="*/ 0 h 360040"/>
                <a:gd name="connsiteX0" fmla="*/ 0 w 2880321"/>
                <a:gd name="connsiteY0" fmla="*/ 0 h 360040"/>
                <a:gd name="connsiteX1" fmla="*/ 2514561 w 2880321"/>
                <a:gd name="connsiteY1" fmla="*/ 7951 h 360040"/>
                <a:gd name="connsiteX2" fmla="*/ 2880321 w 2880321"/>
                <a:gd name="connsiteY2" fmla="*/ 360040 h 360040"/>
                <a:gd name="connsiteX3" fmla="*/ 0 w 2880321"/>
                <a:gd name="connsiteY3" fmla="*/ 360040 h 360040"/>
                <a:gd name="connsiteX4" fmla="*/ 0 w 2880321"/>
                <a:gd name="connsiteY4" fmla="*/ 0 h 360040"/>
                <a:gd name="connsiteX0" fmla="*/ 0 w 2880321"/>
                <a:gd name="connsiteY0" fmla="*/ 0 h 360040"/>
                <a:gd name="connsiteX1" fmla="*/ 2521595 w 2880321"/>
                <a:gd name="connsiteY1" fmla="*/ 917 h 360040"/>
                <a:gd name="connsiteX2" fmla="*/ 2880321 w 2880321"/>
                <a:gd name="connsiteY2" fmla="*/ 360040 h 360040"/>
                <a:gd name="connsiteX3" fmla="*/ 0 w 2880321"/>
                <a:gd name="connsiteY3" fmla="*/ 360040 h 360040"/>
                <a:gd name="connsiteX4" fmla="*/ 0 w 2880321"/>
                <a:gd name="connsiteY4" fmla="*/ 0 h 360040"/>
                <a:gd name="connsiteX0" fmla="*/ 0 w 2880321"/>
                <a:gd name="connsiteY0" fmla="*/ 0 h 360040"/>
                <a:gd name="connsiteX1" fmla="*/ 2521595 w 2880321"/>
                <a:gd name="connsiteY1" fmla="*/ 917 h 360040"/>
                <a:gd name="connsiteX2" fmla="*/ 2880321 w 2880321"/>
                <a:gd name="connsiteY2" fmla="*/ 360040 h 360040"/>
                <a:gd name="connsiteX3" fmla="*/ 0 w 2880321"/>
                <a:gd name="connsiteY3" fmla="*/ 360040 h 360040"/>
                <a:gd name="connsiteX4" fmla="*/ 0 w 2880321"/>
                <a:gd name="connsiteY4" fmla="*/ 0 h 360040"/>
                <a:gd name="connsiteX0" fmla="*/ 0 w 2880321"/>
                <a:gd name="connsiteY0" fmla="*/ 0 h 360040"/>
                <a:gd name="connsiteX1" fmla="*/ 2528629 w 2880321"/>
                <a:gd name="connsiteY1" fmla="*/ 14985 h 360040"/>
                <a:gd name="connsiteX2" fmla="*/ 2880321 w 2880321"/>
                <a:gd name="connsiteY2" fmla="*/ 360040 h 360040"/>
                <a:gd name="connsiteX3" fmla="*/ 0 w 2880321"/>
                <a:gd name="connsiteY3" fmla="*/ 360040 h 360040"/>
                <a:gd name="connsiteX4" fmla="*/ 0 w 2880321"/>
                <a:gd name="connsiteY4" fmla="*/ 0 h 360040"/>
                <a:gd name="connsiteX0" fmla="*/ 0 w 2880321"/>
                <a:gd name="connsiteY0" fmla="*/ 0 h 360040"/>
                <a:gd name="connsiteX1" fmla="*/ 2535662 w 2880321"/>
                <a:gd name="connsiteY1" fmla="*/ 7951 h 360040"/>
                <a:gd name="connsiteX2" fmla="*/ 2880321 w 2880321"/>
                <a:gd name="connsiteY2" fmla="*/ 360040 h 360040"/>
                <a:gd name="connsiteX3" fmla="*/ 0 w 2880321"/>
                <a:gd name="connsiteY3" fmla="*/ 360040 h 360040"/>
                <a:gd name="connsiteX4" fmla="*/ 0 w 2880321"/>
                <a:gd name="connsiteY4" fmla="*/ 0 h 36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0321" h="360040">
                  <a:moveTo>
                    <a:pt x="0" y="0"/>
                  </a:moveTo>
                  <a:lnTo>
                    <a:pt x="2535662" y="7951"/>
                  </a:lnTo>
                  <a:lnTo>
                    <a:pt x="2880321" y="360040"/>
                  </a:lnTo>
                  <a:lnTo>
                    <a:pt x="0" y="3600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8" name="Parallelogram 7">
              <a:extLst>
                <a:ext uri="{FF2B5EF4-FFF2-40B4-BE49-F238E27FC236}">
                  <a16:creationId xmlns:a16="http://schemas.microsoft.com/office/drawing/2014/main" id="{5D2C71F2-3E68-F146-95EC-8211E78C0B3D}"/>
                </a:ext>
              </a:extLst>
            </p:cNvPr>
            <p:cNvSpPr/>
            <p:nvPr/>
          </p:nvSpPr>
          <p:spPr>
            <a:xfrm>
              <a:off x="6309279" y="3297096"/>
              <a:ext cx="1435616" cy="971536"/>
            </a:xfrm>
            <a:prstGeom prst="parallelogram">
              <a:avLst>
                <a:gd name="adj" fmla="val 9626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Parallelogram 8">
              <a:extLst>
                <a:ext uri="{FF2B5EF4-FFF2-40B4-BE49-F238E27FC236}">
                  <a16:creationId xmlns:a16="http://schemas.microsoft.com/office/drawing/2014/main" id="{03F35C19-6D07-B24B-B1FD-85008832281C}"/>
                </a:ext>
              </a:extLst>
            </p:cNvPr>
            <p:cNvSpPr/>
            <p:nvPr/>
          </p:nvSpPr>
          <p:spPr>
            <a:xfrm flipH="1">
              <a:off x="6309279" y="1863943"/>
              <a:ext cx="1435616" cy="971536"/>
            </a:xfrm>
            <a:prstGeom prst="parallelogram">
              <a:avLst>
                <a:gd name="adj" fmla="val 962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00E069DB-D443-9847-9460-59C4D44C8E2C}"/>
                </a:ext>
              </a:extLst>
            </p:cNvPr>
            <p:cNvSpPr txBox="1"/>
            <p:nvPr/>
          </p:nvSpPr>
          <p:spPr>
            <a:xfrm>
              <a:off x="323528" y="1650140"/>
              <a:ext cx="2543114" cy="1091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k-SK" dirty="0"/>
                <a:t>Jazykový program je </a:t>
              </a:r>
              <a:r>
                <a:rPr lang="sk-SK" b="1" dirty="0" err="1"/>
                <a:t>intenzivní</a:t>
              </a:r>
              <a:r>
                <a:rPr lang="sk-SK" b="1" dirty="0"/>
                <a:t> a </a:t>
              </a:r>
              <a:r>
                <a:rPr lang="sk-SK" b="1" dirty="0" err="1"/>
                <a:t>různorodý</a:t>
              </a:r>
              <a:r>
                <a:rPr lang="sk-SK" dirty="0"/>
                <a:t>. Čínštinu </a:t>
              </a:r>
              <a:r>
                <a:rPr lang="sk-SK" dirty="0" err="1"/>
                <a:t>se</a:t>
              </a:r>
              <a:r>
                <a:rPr lang="sk-SK" dirty="0"/>
                <a:t> </a:t>
              </a:r>
              <a:r>
                <a:rPr lang="sk-SK" dirty="0" err="1"/>
                <a:t>studenti</a:t>
              </a:r>
              <a:r>
                <a:rPr lang="sk-SK" dirty="0"/>
                <a:t> učí v </a:t>
              </a:r>
              <a:r>
                <a:rPr lang="sk-SK" dirty="0" err="1"/>
                <a:t>minimálně</a:t>
              </a:r>
              <a:r>
                <a:rPr lang="sk-SK" dirty="0"/>
                <a:t> 10 </a:t>
              </a:r>
              <a:r>
                <a:rPr lang="sk-SK" dirty="0" err="1"/>
                <a:t>hodin</a:t>
              </a:r>
              <a:r>
                <a:rPr lang="sk-SK" dirty="0"/>
                <a:t> </a:t>
              </a:r>
              <a:r>
                <a:rPr lang="sk-SK" dirty="0" err="1"/>
                <a:t>týdně</a:t>
              </a:r>
              <a:r>
                <a:rPr lang="sk-SK" dirty="0"/>
                <a:t> v </a:t>
              </a:r>
              <a:r>
                <a:rPr lang="sk-SK" dirty="0" err="1"/>
                <a:t>prvním</a:t>
              </a:r>
              <a:r>
                <a:rPr lang="sk-SK" dirty="0"/>
                <a:t> ročníku, 8 </a:t>
              </a:r>
              <a:r>
                <a:rPr lang="sk-SK" dirty="0" err="1"/>
                <a:t>hodin</a:t>
              </a:r>
              <a:r>
                <a:rPr lang="sk-SK" dirty="0"/>
                <a:t> </a:t>
              </a:r>
              <a:r>
                <a:rPr lang="sk-SK" dirty="0" err="1"/>
                <a:t>ve</a:t>
              </a:r>
              <a:r>
                <a:rPr lang="sk-SK" dirty="0"/>
                <a:t> </a:t>
              </a:r>
              <a:r>
                <a:rPr lang="sk-SK" dirty="0" err="1"/>
                <a:t>druhém</a:t>
              </a:r>
              <a:r>
                <a:rPr lang="sk-SK" dirty="0"/>
                <a:t> a 6 </a:t>
              </a:r>
              <a:r>
                <a:rPr lang="sk-SK" dirty="0" err="1"/>
                <a:t>hodin</a:t>
              </a:r>
              <a:r>
                <a:rPr lang="sk-SK" dirty="0"/>
                <a:t> </a:t>
              </a:r>
              <a:r>
                <a:rPr lang="sk-SK" dirty="0" err="1"/>
                <a:t>ve</a:t>
              </a:r>
              <a:r>
                <a:rPr lang="sk-SK" dirty="0"/>
                <a:t> </a:t>
              </a:r>
              <a:r>
                <a:rPr lang="sk-SK" dirty="0" err="1"/>
                <a:t>třetím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CB5B22FF-C9F9-AF4C-B808-C4E04EBFABF4}"/>
                </a:ext>
              </a:extLst>
            </p:cNvPr>
            <p:cNvSpPr txBox="1"/>
            <p:nvPr/>
          </p:nvSpPr>
          <p:spPr>
            <a:xfrm>
              <a:off x="5118875" y="2456020"/>
              <a:ext cx="1512168" cy="40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000" b="1" dirty="0">
                  <a:solidFill>
                    <a:schemeClr val="bg1"/>
                  </a:solidFill>
                  <a:cs typeface="Arial" pitchFamily="34" charset="0"/>
                </a:rPr>
                <a:t>JAZYK</a:t>
              </a:r>
              <a:endParaRPr lang="ko-KR" altLang="en-US" sz="3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13">
              <a:extLst>
                <a:ext uri="{FF2B5EF4-FFF2-40B4-BE49-F238E27FC236}">
                  <a16:creationId xmlns:a16="http://schemas.microsoft.com/office/drawing/2014/main" id="{F00A781B-CD05-8443-826E-105B21E46319}"/>
                </a:ext>
              </a:extLst>
            </p:cNvPr>
            <p:cNvSpPr txBox="1"/>
            <p:nvPr/>
          </p:nvSpPr>
          <p:spPr>
            <a:xfrm>
              <a:off x="323528" y="3500049"/>
              <a:ext cx="2543114" cy="68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k-SK" dirty="0" err="1"/>
                <a:t>Kulturní</a:t>
              </a:r>
              <a:r>
                <a:rPr lang="sk-SK" dirty="0"/>
                <a:t> </a:t>
              </a:r>
              <a:r>
                <a:rPr lang="sk-SK" dirty="0" err="1"/>
                <a:t>část</a:t>
              </a:r>
              <a:r>
                <a:rPr lang="sk-SK" dirty="0"/>
                <a:t> </a:t>
              </a:r>
              <a:r>
                <a:rPr lang="sk-SK" dirty="0" err="1"/>
                <a:t>studijního</a:t>
              </a:r>
              <a:r>
                <a:rPr lang="sk-SK" dirty="0"/>
                <a:t> programu </a:t>
              </a:r>
              <a:r>
                <a:rPr lang="sk-SK" dirty="0" err="1"/>
                <a:t>seznamuje</a:t>
              </a:r>
              <a:r>
                <a:rPr lang="sk-SK" dirty="0"/>
                <a:t> </a:t>
              </a:r>
              <a:r>
                <a:rPr lang="sk-SK" dirty="0" err="1"/>
                <a:t>studenty</a:t>
              </a:r>
              <a:r>
                <a:rPr lang="sk-SK" dirty="0"/>
                <a:t> s </a:t>
              </a:r>
              <a:r>
                <a:rPr lang="sk-SK" b="1" dirty="0" err="1"/>
                <a:t>čínskými</a:t>
              </a:r>
              <a:r>
                <a:rPr lang="sk-SK" b="1" dirty="0"/>
                <a:t> </a:t>
              </a:r>
              <a:r>
                <a:rPr lang="sk-SK" b="1" dirty="0" err="1"/>
                <a:t>dějinami</a:t>
              </a:r>
              <a:r>
                <a:rPr lang="sk-SK" b="1" dirty="0"/>
                <a:t>, </a:t>
              </a:r>
              <a:r>
                <a:rPr lang="sk-SK" b="1" dirty="0" err="1"/>
                <a:t>literaturou</a:t>
              </a:r>
              <a:r>
                <a:rPr lang="sk-SK" b="1" dirty="0"/>
                <a:t> a </a:t>
              </a:r>
              <a:r>
                <a:rPr lang="sk-SK" b="1" dirty="0" err="1"/>
                <a:t>myšlením</a:t>
              </a:r>
              <a:r>
                <a:rPr lang="sk-SK" dirty="0"/>
                <a:t>.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4" name="TextBox 14">
              <a:extLst>
                <a:ext uri="{FF2B5EF4-FFF2-40B4-BE49-F238E27FC236}">
                  <a16:creationId xmlns:a16="http://schemas.microsoft.com/office/drawing/2014/main" id="{7280C016-27AF-544C-8DD7-11E9749D6C17}"/>
                </a:ext>
              </a:extLst>
            </p:cNvPr>
            <p:cNvSpPr txBox="1"/>
            <p:nvPr/>
          </p:nvSpPr>
          <p:spPr>
            <a:xfrm>
              <a:off x="5073127" y="3272541"/>
              <a:ext cx="1512168" cy="40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000" b="1" dirty="0">
                  <a:solidFill>
                    <a:schemeClr val="bg1"/>
                  </a:solidFill>
                  <a:cs typeface="Arial" pitchFamily="34" charset="0"/>
                </a:rPr>
                <a:t>KULTURA</a:t>
              </a:r>
              <a:endParaRPr lang="ko-KR" altLang="en-US" sz="3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C667929E-C107-174D-8DF0-6C200601DD2E}"/>
                </a:ext>
              </a:extLst>
            </p:cNvPr>
            <p:cNvSpPr txBox="1"/>
            <p:nvPr/>
          </p:nvSpPr>
          <p:spPr>
            <a:xfrm>
              <a:off x="2915815" y="1588585"/>
              <a:ext cx="873763" cy="568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 dirty="0">
                  <a:solidFill>
                    <a:schemeClr val="accent2"/>
                  </a:solidFill>
                  <a:cs typeface="Arial" pitchFamily="34" charset="0"/>
                </a:rPr>
                <a:t>50%</a:t>
              </a:r>
              <a:endParaRPr lang="ko-KR" altLang="en-US" sz="28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36" name="TextBox 17">
              <a:extLst>
                <a:ext uri="{FF2B5EF4-FFF2-40B4-BE49-F238E27FC236}">
                  <a16:creationId xmlns:a16="http://schemas.microsoft.com/office/drawing/2014/main" id="{B92DEEA2-3484-B144-982F-3404EDCDFEE3}"/>
                </a:ext>
              </a:extLst>
            </p:cNvPr>
            <p:cNvSpPr txBox="1"/>
            <p:nvPr/>
          </p:nvSpPr>
          <p:spPr>
            <a:xfrm>
              <a:off x="2915815" y="3756777"/>
              <a:ext cx="873763" cy="568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 dirty="0">
                  <a:solidFill>
                    <a:schemeClr val="accent4"/>
                  </a:solidFill>
                  <a:cs typeface="Arial" pitchFamily="34" charset="0"/>
                </a:rPr>
                <a:t>50%</a:t>
              </a:r>
              <a:endParaRPr lang="ko-KR" altLang="en-US" sz="28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  <p:cxnSp>
          <p:nvCxnSpPr>
            <p:cNvPr id="37" name="Elbow Connector 18">
              <a:extLst>
                <a:ext uri="{FF2B5EF4-FFF2-40B4-BE49-F238E27FC236}">
                  <a16:creationId xmlns:a16="http://schemas.microsoft.com/office/drawing/2014/main" id="{CF00357E-938D-BB4F-BF69-FA6BD55CC4E0}"/>
                </a:ext>
              </a:extLst>
            </p:cNvPr>
            <p:cNvCxnSpPr>
              <a:endCxn id="35" idx="3"/>
            </p:cNvCxnSpPr>
            <p:nvPr/>
          </p:nvCxnSpPr>
          <p:spPr>
            <a:xfrm rot="10800000">
              <a:off x="3789579" y="1872715"/>
              <a:ext cx="1075004" cy="776257"/>
            </a:xfrm>
            <a:prstGeom prst="bentConnector3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20">
              <a:extLst>
                <a:ext uri="{FF2B5EF4-FFF2-40B4-BE49-F238E27FC236}">
                  <a16:creationId xmlns:a16="http://schemas.microsoft.com/office/drawing/2014/main" id="{27BC3A1C-5252-E14A-AC9F-8FFDD8474652}"/>
                </a:ext>
              </a:extLst>
            </p:cNvPr>
            <p:cNvCxnSpPr/>
            <p:nvPr/>
          </p:nvCxnSpPr>
          <p:spPr>
            <a:xfrm rot="10800000" flipV="1">
              <a:off x="4047857" y="3477114"/>
              <a:ext cx="812174" cy="695161"/>
            </a:xfrm>
            <a:prstGeom prst="bentConnector3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114D533-8DA9-0F4E-A1F8-71CE26844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6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204">
        <p:fade/>
      </p:transition>
    </mc:Choice>
    <mc:Fallback xmlns="">
      <p:transition spd="med" advTm="50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-19621"/>
            <a:ext cx="12549632" cy="705916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CC9F7D38-CDF2-5046-A208-9A73FC24A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D4B2F52-852C-8E4D-8E3E-F4B1B9F4E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ravouholník 8">
            <a:extLst>
              <a:ext uri="{FF2B5EF4-FFF2-40B4-BE49-F238E27FC236}">
                <a16:creationId xmlns:a16="http://schemas.microsoft.com/office/drawing/2014/main" id="{13281576-E332-7244-BC6D-C2A2D202EBCA}"/>
              </a:ext>
            </a:extLst>
          </p:cNvPr>
          <p:cNvSpPr/>
          <p:nvPr/>
        </p:nvSpPr>
        <p:spPr>
          <a:xfrm>
            <a:off x="234950" y="1447800"/>
            <a:ext cx="11722100" cy="524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230675E-2FE2-E94D-9B35-5F4DD9B44C56}"/>
              </a:ext>
            </a:extLst>
          </p:cNvPr>
          <p:cNvSpPr txBox="1">
            <a:spLocks/>
          </p:cNvSpPr>
          <p:nvPr/>
        </p:nvSpPr>
        <p:spPr>
          <a:xfrm>
            <a:off x="482600" y="1628308"/>
            <a:ext cx="10515600" cy="703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4400" dirty="0">
                <a:cs typeface="Arial" panose="020B0604020202020204" pitchFamily="34" charset="0"/>
              </a:rPr>
              <a:t>Jazykový program</a:t>
            </a: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06E3C9FE-502A-2146-B978-A7E0358A1A34}"/>
              </a:ext>
            </a:extLst>
          </p:cNvPr>
          <p:cNvGrpSpPr/>
          <p:nvPr/>
        </p:nvGrpSpPr>
        <p:grpSpPr>
          <a:xfrm>
            <a:off x="355600" y="1765300"/>
            <a:ext cx="11353800" cy="4828947"/>
            <a:chOff x="2053393" y="1195647"/>
            <a:chExt cx="6361532" cy="3123347"/>
          </a:xfrm>
        </p:grpSpPr>
        <p:sp>
          <p:nvSpPr>
            <p:cNvPr id="23" name="Right Triangle 2">
              <a:extLst>
                <a:ext uri="{FF2B5EF4-FFF2-40B4-BE49-F238E27FC236}">
                  <a16:creationId xmlns:a16="http://schemas.microsoft.com/office/drawing/2014/main" id="{C4F6C110-15FB-D346-B5D9-008033CB89F9}"/>
                </a:ext>
              </a:extLst>
            </p:cNvPr>
            <p:cNvSpPr/>
            <p:nvPr/>
          </p:nvSpPr>
          <p:spPr>
            <a:xfrm rot="5400000">
              <a:off x="7525676" y="1098487"/>
              <a:ext cx="792090" cy="98640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32" name="Right Triangle 8">
              <a:extLst>
                <a:ext uri="{FF2B5EF4-FFF2-40B4-BE49-F238E27FC236}">
                  <a16:creationId xmlns:a16="http://schemas.microsoft.com/office/drawing/2014/main" id="{62C7BA87-9F36-314C-8217-30BA3A0513BA}"/>
                </a:ext>
              </a:extLst>
            </p:cNvPr>
            <p:cNvSpPr/>
            <p:nvPr/>
          </p:nvSpPr>
          <p:spPr>
            <a:xfrm rot="5400000">
              <a:off x="6565207" y="1867997"/>
              <a:ext cx="792090" cy="986409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40" name="Right Triangle 9">
              <a:extLst>
                <a:ext uri="{FF2B5EF4-FFF2-40B4-BE49-F238E27FC236}">
                  <a16:creationId xmlns:a16="http://schemas.microsoft.com/office/drawing/2014/main" id="{D24E5329-F2B1-DF4E-A9CC-531443E83352}"/>
                </a:ext>
              </a:extLst>
            </p:cNvPr>
            <p:cNvSpPr/>
            <p:nvPr/>
          </p:nvSpPr>
          <p:spPr>
            <a:xfrm rot="5400000">
              <a:off x="5578798" y="2649244"/>
              <a:ext cx="792090" cy="98640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41" name="Right Triangle 10">
              <a:extLst>
                <a:ext uri="{FF2B5EF4-FFF2-40B4-BE49-F238E27FC236}">
                  <a16:creationId xmlns:a16="http://schemas.microsoft.com/office/drawing/2014/main" id="{AF39606E-176B-E94C-9981-4C67185B2239}"/>
                </a:ext>
              </a:extLst>
            </p:cNvPr>
            <p:cNvSpPr/>
            <p:nvPr/>
          </p:nvSpPr>
          <p:spPr>
            <a:xfrm rot="5400000">
              <a:off x="4597152" y="3429744"/>
              <a:ext cx="792090" cy="986409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grpSp>
          <p:nvGrpSpPr>
            <p:cNvPr id="45" name="Group 24">
              <a:extLst>
                <a:ext uri="{FF2B5EF4-FFF2-40B4-BE49-F238E27FC236}">
                  <a16:creationId xmlns:a16="http://schemas.microsoft.com/office/drawing/2014/main" id="{A1D7EE7D-A6AB-3C4B-86DD-A95D80E5926F}"/>
                </a:ext>
              </a:extLst>
            </p:cNvPr>
            <p:cNvGrpSpPr/>
            <p:nvPr/>
          </p:nvGrpSpPr>
          <p:grpSpPr>
            <a:xfrm>
              <a:off x="2053393" y="3591581"/>
              <a:ext cx="2373043" cy="719474"/>
              <a:chOff x="2113657" y="4283314"/>
              <a:chExt cx="3647460" cy="719474"/>
            </a:xfrm>
          </p:grpSpPr>
          <p:sp>
            <p:nvSpPr>
              <p:cNvPr id="50" name="TextBox 25">
                <a:extLst>
                  <a:ext uri="{FF2B5EF4-FFF2-40B4-BE49-F238E27FC236}">
                    <a16:creationId xmlns:a16="http://schemas.microsoft.com/office/drawing/2014/main" id="{A25C3995-A89F-0E4F-8C26-2E97C1F92984}"/>
                  </a:ext>
                </a:extLst>
              </p:cNvPr>
              <p:cNvSpPr txBox="1"/>
              <p:nvPr/>
            </p:nvSpPr>
            <p:spPr>
              <a:xfrm>
                <a:off x="2113657" y="4495163"/>
                <a:ext cx="3647458" cy="507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  <a:p>
                <a:pPr algn="r"/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Čínština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I-VI,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Fonetika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, </a:t>
                </a:r>
              </a:p>
              <a:p>
                <a:pPr algn="r"/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Písmo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,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Gramatika</a:t>
                </a:r>
                <a:r>
                  <a:rPr lang="sk-SK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I-II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,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Četba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čínskych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textů</a:t>
                </a:r>
                <a:r>
                  <a:rPr lang="sk-SK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I-II</a:t>
                </a:r>
                <a:endPara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51" name="TextBox 26">
                <a:extLst>
                  <a:ext uri="{FF2B5EF4-FFF2-40B4-BE49-F238E27FC236}">
                    <a16:creationId xmlns:a16="http://schemas.microsoft.com/office/drawing/2014/main" id="{D3C5A434-4842-FD45-89F3-A0DF0D3378E8}"/>
                  </a:ext>
                </a:extLst>
              </p:cNvPr>
              <p:cNvSpPr txBox="1"/>
              <p:nvPr/>
            </p:nvSpPr>
            <p:spPr>
              <a:xfrm>
                <a:off x="2113658" y="4283314"/>
                <a:ext cx="3647459" cy="318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Základní</a:t>
                </a:r>
                <a:r>
                  <a:rPr lang="en-US" altLang="ko-KR" sz="2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povinné</a:t>
                </a:r>
                <a:r>
                  <a:rPr lang="en-US" altLang="ko-KR" sz="2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kurzy</a:t>
                </a:r>
                <a:endParaRPr lang="ko-KR" altLang="en-US" sz="2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46" name="TextBox 27">
              <a:extLst>
                <a:ext uri="{FF2B5EF4-FFF2-40B4-BE49-F238E27FC236}">
                  <a16:creationId xmlns:a16="http://schemas.microsoft.com/office/drawing/2014/main" id="{C72C5D41-419D-D648-8F6B-A975856D6D83}"/>
                </a:ext>
              </a:extLst>
            </p:cNvPr>
            <p:cNvSpPr txBox="1"/>
            <p:nvPr/>
          </p:nvSpPr>
          <p:spPr>
            <a:xfrm>
              <a:off x="7480010" y="1283955"/>
              <a:ext cx="470598" cy="199069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04</a:t>
              </a:r>
            </a:p>
          </p:txBody>
        </p:sp>
        <p:sp>
          <p:nvSpPr>
            <p:cNvPr id="47" name="TextBox 28">
              <a:extLst>
                <a:ext uri="{FF2B5EF4-FFF2-40B4-BE49-F238E27FC236}">
                  <a16:creationId xmlns:a16="http://schemas.microsoft.com/office/drawing/2014/main" id="{9E43D37C-5689-3C4E-9367-12336838E311}"/>
                </a:ext>
              </a:extLst>
            </p:cNvPr>
            <p:cNvSpPr txBox="1"/>
            <p:nvPr/>
          </p:nvSpPr>
          <p:spPr>
            <a:xfrm>
              <a:off x="6494207" y="2061897"/>
              <a:ext cx="470598" cy="199069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03</a:t>
              </a:r>
            </a:p>
          </p:txBody>
        </p:sp>
        <p:sp>
          <p:nvSpPr>
            <p:cNvPr id="48" name="TextBox 29">
              <a:extLst>
                <a:ext uri="{FF2B5EF4-FFF2-40B4-BE49-F238E27FC236}">
                  <a16:creationId xmlns:a16="http://schemas.microsoft.com/office/drawing/2014/main" id="{BABD12D7-D91A-9244-B203-C6B26DF816ED}"/>
                </a:ext>
              </a:extLst>
            </p:cNvPr>
            <p:cNvSpPr txBox="1"/>
            <p:nvPr/>
          </p:nvSpPr>
          <p:spPr>
            <a:xfrm>
              <a:off x="5508404" y="2839837"/>
              <a:ext cx="470598" cy="199069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02</a:t>
              </a:r>
            </a:p>
          </p:txBody>
        </p:sp>
        <p:sp>
          <p:nvSpPr>
            <p:cNvPr id="49" name="TextBox 30">
              <a:extLst>
                <a:ext uri="{FF2B5EF4-FFF2-40B4-BE49-F238E27FC236}">
                  <a16:creationId xmlns:a16="http://schemas.microsoft.com/office/drawing/2014/main" id="{8DD1EE16-EDAB-7948-8470-A16CD8487D36}"/>
                </a:ext>
              </a:extLst>
            </p:cNvPr>
            <p:cNvSpPr txBox="1"/>
            <p:nvPr/>
          </p:nvSpPr>
          <p:spPr>
            <a:xfrm>
              <a:off x="4522601" y="3603712"/>
              <a:ext cx="470598" cy="227205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01</a:t>
              </a:r>
            </a:p>
          </p:txBody>
        </p:sp>
      </p:grp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BEF3AB2-BC27-2443-9C8E-A54E8456EC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2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 advTm="123253">
        <p159:morph option="byObject"/>
      </p:transition>
    </mc:Choice>
    <mc:Fallback xmlns="">
      <p:transition spd="med" advTm="1232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-19621"/>
            <a:ext cx="12549632" cy="705916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CC9F7D38-CDF2-5046-A208-9A73FC24A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D4B2F52-852C-8E4D-8E3E-F4B1B9F4E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ravouholník 8">
            <a:extLst>
              <a:ext uri="{FF2B5EF4-FFF2-40B4-BE49-F238E27FC236}">
                <a16:creationId xmlns:a16="http://schemas.microsoft.com/office/drawing/2014/main" id="{13281576-E332-7244-BC6D-C2A2D202EBCA}"/>
              </a:ext>
            </a:extLst>
          </p:cNvPr>
          <p:cNvSpPr/>
          <p:nvPr/>
        </p:nvSpPr>
        <p:spPr>
          <a:xfrm>
            <a:off x="241300" y="1447800"/>
            <a:ext cx="11722100" cy="524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230675E-2FE2-E94D-9B35-5F4DD9B44C56}"/>
              </a:ext>
            </a:extLst>
          </p:cNvPr>
          <p:cNvSpPr txBox="1">
            <a:spLocks/>
          </p:cNvSpPr>
          <p:nvPr/>
        </p:nvSpPr>
        <p:spPr>
          <a:xfrm>
            <a:off x="482600" y="1628308"/>
            <a:ext cx="10515600" cy="703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4400" dirty="0">
                <a:cs typeface="Arial" panose="020B0604020202020204" pitchFamily="34" charset="0"/>
              </a:rPr>
              <a:t>Jazykový program</a:t>
            </a: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06E3C9FE-502A-2146-B978-A7E0358A1A34}"/>
              </a:ext>
            </a:extLst>
          </p:cNvPr>
          <p:cNvGrpSpPr/>
          <p:nvPr/>
        </p:nvGrpSpPr>
        <p:grpSpPr>
          <a:xfrm>
            <a:off x="355600" y="1765300"/>
            <a:ext cx="11353800" cy="4828947"/>
            <a:chOff x="2053393" y="1195647"/>
            <a:chExt cx="6361532" cy="3123347"/>
          </a:xfrm>
        </p:grpSpPr>
        <p:sp>
          <p:nvSpPr>
            <p:cNvPr id="23" name="Right Triangle 2">
              <a:extLst>
                <a:ext uri="{FF2B5EF4-FFF2-40B4-BE49-F238E27FC236}">
                  <a16:creationId xmlns:a16="http://schemas.microsoft.com/office/drawing/2014/main" id="{C4F6C110-15FB-D346-B5D9-008033CB89F9}"/>
                </a:ext>
              </a:extLst>
            </p:cNvPr>
            <p:cNvSpPr/>
            <p:nvPr/>
          </p:nvSpPr>
          <p:spPr>
            <a:xfrm rot="5400000">
              <a:off x="7525676" y="1098487"/>
              <a:ext cx="792090" cy="98640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32" name="Right Triangle 8">
              <a:extLst>
                <a:ext uri="{FF2B5EF4-FFF2-40B4-BE49-F238E27FC236}">
                  <a16:creationId xmlns:a16="http://schemas.microsoft.com/office/drawing/2014/main" id="{62C7BA87-9F36-314C-8217-30BA3A0513BA}"/>
                </a:ext>
              </a:extLst>
            </p:cNvPr>
            <p:cNvSpPr/>
            <p:nvPr/>
          </p:nvSpPr>
          <p:spPr>
            <a:xfrm rot="5400000">
              <a:off x="6565207" y="1867997"/>
              <a:ext cx="792090" cy="986409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40" name="Right Triangle 9">
              <a:extLst>
                <a:ext uri="{FF2B5EF4-FFF2-40B4-BE49-F238E27FC236}">
                  <a16:creationId xmlns:a16="http://schemas.microsoft.com/office/drawing/2014/main" id="{D24E5329-F2B1-DF4E-A9CC-531443E83352}"/>
                </a:ext>
              </a:extLst>
            </p:cNvPr>
            <p:cNvSpPr/>
            <p:nvPr/>
          </p:nvSpPr>
          <p:spPr>
            <a:xfrm rot="5400000">
              <a:off x="5578798" y="2649244"/>
              <a:ext cx="792090" cy="98640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41" name="Right Triangle 10">
              <a:extLst>
                <a:ext uri="{FF2B5EF4-FFF2-40B4-BE49-F238E27FC236}">
                  <a16:creationId xmlns:a16="http://schemas.microsoft.com/office/drawing/2014/main" id="{AF39606E-176B-E94C-9981-4C67185B2239}"/>
                </a:ext>
              </a:extLst>
            </p:cNvPr>
            <p:cNvSpPr/>
            <p:nvPr/>
          </p:nvSpPr>
          <p:spPr>
            <a:xfrm rot="5400000">
              <a:off x="4597152" y="3429744"/>
              <a:ext cx="792090" cy="986409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grpSp>
          <p:nvGrpSpPr>
            <p:cNvPr id="44" name="Group 21">
              <a:extLst>
                <a:ext uri="{FF2B5EF4-FFF2-40B4-BE49-F238E27FC236}">
                  <a16:creationId xmlns:a16="http://schemas.microsoft.com/office/drawing/2014/main" id="{ED6A1721-7A03-C044-806A-787E4A362BF5}"/>
                </a:ext>
              </a:extLst>
            </p:cNvPr>
            <p:cNvGrpSpPr/>
            <p:nvPr/>
          </p:nvGrpSpPr>
          <p:grpSpPr>
            <a:xfrm>
              <a:off x="3027577" y="2786382"/>
              <a:ext cx="2373043" cy="416333"/>
              <a:chOff x="2113657" y="4283314"/>
              <a:chExt cx="3647460" cy="416333"/>
            </a:xfrm>
          </p:grpSpPr>
          <p:sp>
            <p:nvSpPr>
              <p:cNvPr id="52" name="TextBox 22">
                <a:extLst>
                  <a:ext uri="{FF2B5EF4-FFF2-40B4-BE49-F238E27FC236}">
                    <a16:creationId xmlns:a16="http://schemas.microsoft.com/office/drawing/2014/main" id="{2EEE677A-0A76-3742-81E8-17DB286937FB}"/>
                  </a:ext>
                </a:extLst>
              </p:cNvPr>
              <p:cNvSpPr txBox="1"/>
              <p:nvPr/>
            </p:nvSpPr>
            <p:spPr>
              <a:xfrm>
                <a:off x="2113657" y="4495163"/>
                <a:ext cx="3647458" cy="204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53" name="TextBox 23">
                <a:extLst>
                  <a:ext uri="{FF2B5EF4-FFF2-40B4-BE49-F238E27FC236}">
                    <a16:creationId xmlns:a16="http://schemas.microsoft.com/office/drawing/2014/main" id="{BCA251FA-B7DD-BC47-BB15-439147EC1D64}"/>
                  </a:ext>
                </a:extLst>
              </p:cNvPr>
              <p:cNvSpPr txBox="1"/>
              <p:nvPr/>
            </p:nvSpPr>
            <p:spPr>
              <a:xfrm>
                <a:off x="2113658" y="4283314"/>
                <a:ext cx="3647459" cy="318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Intenzivní</a:t>
                </a:r>
                <a:r>
                  <a:rPr lang="en-US" altLang="ko-KR" sz="2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dril</a:t>
                </a:r>
                <a:r>
                  <a:rPr lang="en-US" altLang="ko-KR" sz="2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 </a:t>
                </a:r>
                <a:endParaRPr lang="ko-KR" altLang="en-US" sz="2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5" name="Group 24">
              <a:extLst>
                <a:ext uri="{FF2B5EF4-FFF2-40B4-BE49-F238E27FC236}">
                  <a16:creationId xmlns:a16="http://schemas.microsoft.com/office/drawing/2014/main" id="{A1D7EE7D-A6AB-3C4B-86DD-A95D80E5926F}"/>
                </a:ext>
              </a:extLst>
            </p:cNvPr>
            <p:cNvGrpSpPr/>
            <p:nvPr/>
          </p:nvGrpSpPr>
          <p:grpSpPr>
            <a:xfrm>
              <a:off x="2053393" y="3591581"/>
              <a:ext cx="2373043" cy="719474"/>
              <a:chOff x="2113657" y="4283314"/>
              <a:chExt cx="3647460" cy="719474"/>
            </a:xfrm>
          </p:grpSpPr>
          <p:sp>
            <p:nvSpPr>
              <p:cNvPr id="50" name="TextBox 25">
                <a:extLst>
                  <a:ext uri="{FF2B5EF4-FFF2-40B4-BE49-F238E27FC236}">
                    <a16:creationId xmlns:a16="http://schemas.microsoft.com/office/drawing/2014/main" id="{A25C3995-A89F-0E4F-8C26-2E97C1F92984}"/>
                  </a:ext>
                </a:extLst>
              </p:cNvPr>
              <p:cNvSpPr txBox="1"/>
              <p:nvPr/>
            </p:nvSpPr>
            <p:spPr>
              <a:xfrm>
                <a:off x="2113657" y="4495163"/>
                <a:ext cx="3647458" cy="507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  <a:p>
                <a:pPr algn="r"/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Čínština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I-VI,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Fonetika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, </a:t>
                </a:r>
              </a:p>
              <a:p>
                <a:pPr algn="r"/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Písmo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,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Gramatika</a:t>
                </a:r>
                <a:r>
                  <a:rPr lang="sk-SK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I-II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,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Četba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čínskych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textů</a:t>
                </a:r>
                <a:r>
                  <a:rPr lang="sk-SK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I-II</a:t>
                </a:r>
                <a:endPara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51" name="TextBox 26">
                <a:extLst>
                  <a:ext uri="{FF2B5EF4-FFF2-40B4-BE49-F238E27FC236}">
                    <a16:creationId xmlns:a16="http://schemas.microsoft.com/office/drawing/2014/main" id="{D3C5A434-4842-FD45-89F3-A0DF0D3378E8}"/>
                  </a:ext>
                </a:extLst>
              </p:cNvPr>
              <p:cNvSpPr txBox="1"/>
              <p:nvPr/>
            </p:nvSpPr>
            <p:spPr>
              <a:xfrm>
                <a:off x="2113658" y="4283314"/>
                <a:ext cx="3647459" cy="318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Základní</a:t>
                </a:r>
                <a:r>
                  <a:rPr lang="en-US" altLang="ko-KR" sz="2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povinné</a:t>
                </a:r>
                <a:r>
                  <a:rPr lang="en-US" altLang="ko-KR" sz="2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kurzy</a:t>
                </a:r>
                <a:endParaRPr lang="ko-KR" altLang="en-US" sz="2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46" name="TextBox 27">
              <a:extLst>
                <a:ext uri="{FF2B5EF4-FFF2-40B4-BE49-F238E27FC236}">
                  <a16:creationId xmlns:a16="http://schemas.microsoft.com/office/drawing/2014/main" id="{C72C5D41-419D-D648-8F6B-A975856D6D83}"/>
                </a:ext>
              </a:extLst>
            </p:cNvPr>
            <p:cNvSpPr txBox="1"/>
            <p:nvPr/>
          </p:nvSpPr>
          <p:spPr>
            <a:xfrm>
              <a:off x="7480010" y="1283955"/>
              <a:ext cx="470598" cy="199069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04</a:t>
              </a:r>
            </a:p>
          </p:txBody>
        </p:sp>
        <p:sp>
          <p:nvSpPr>
            <p:cNvPr id="47" name="TextBox 28">
              <a:extLst>
                <a:ext uri="{FF2B5EF4-FFF2-40B4-BE49-F238E27FC236}">
                  <a16:creationId xmlns:a16="http://schemas.microsoft.com/office/drawing/2014/main" id="{9E43D37C-5689-3C4E-9367-12336838E311}"/>
                </a:ext>
              </a:extLst>
            </p:cNvPr>
            <p:cNvSpPr txBox="1"/>
            <p:nvPr/>
          </p:nvSpPr>
          <p:spPr>
            <a:xfrm>
              <a:off x="6494207" y="2061897"/>
              <a:ext cx="470598" cy="199069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03</a:t>
              </a:r>
            </a:p>
          </p:txBody>
        </p:sp>
        <p:sp>
          <p:nvSpPr>
            <p:cNvPr id="48" name="TextBox 29">
              <a:extLst>
                <a:ext uri="{FF2B5EF4-FFF2-40B4-BE49-F238E27FC236}">
                  <a16:creationId xmlns:a16="http://schemas.microsoft.com/office/drawing/2014/main" id="{BABD12D7-D91A-9244-B203-C6B26DF816ED}"/>
                </a:ext>
              </a:extLst>
            </p:cNvPr>
            <p:cNvSpPr txBox="1"/>
            <p:nvPr/>
          </p:nvSpPr>
          <p:spPr>
            <a:xfrm>
              <a:off x="5508404" y="2839837"/>
              <a:ext cx="470598" cy="199069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02</a:t>
              </a:r>
            </a:p>
          </p:txBody>
        </p:sp>
        <p:sp>
          <p:nvSpPr>
            <p:cNvPr id="49" name="TextBox 30">
              <a:extLst>
                <a:ext uri="{FF2B5EF4-FFF2-40B4-BE49-F238E27FC236}">
                  <a16:creationId xmlns:a16="http://schemas.microsoft.com/office/drawing/2014/main" id="{8DD1EE16-EDAB-7948-8470-A16CD8487D36}"/>
                </a:ext>
              </a:extLst>
            </p:cNvPr>
            <p:cNvSpPr txBox="1"/>
            <p:nvPr/>
          </p:nvSpPr>
          <p:spPr>
            <a:xfrm>
              <a:off x="4522601" y="3603712"/>
              <a:ext cx="470598" cy="227205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01</a:t>
              </a:r>
            </a:p>
          </p:txBody>
        </p:sp>
      </p:grp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C55343C-968D-A541-B1F2-D1B8C5FF5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49577"/>
      </p:ext>
    </p:extLst>
  </p:cSld>
  <p:clrMapOvr>
    <a:masterClrMapping/>
  </p:clrMapOvr>
  <p:transition advTm="390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-19621"/>
            <a:ext cx="12549632" cy="705916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CC9F7D38-CDF2-5046-A208-9A73FC24A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D4B2F52-852C-8E4D-8E3E-F4B1B9F4E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ravouholník 8">
            <a:extLst>
              <a:ext uri="{FF2B5EF4-FFF2-40B4-BE49-F238E27FC236}">
                <a16:creationId xmlns:a16="http://schemas.microsoft.com/office/drawing/2014/main" id="{13281576-E332-7244-BC6D-C2A2D202EBCA}"/>
              </a:ext>
            </a:extLst>
          </p:cNvPr>
          <p:cNvSpPr/>
          <p:nvPr/>
        </p:nvSpPr>
        <p:spPr>
          <a:xfrm>
            <a:off x="241300" y="1447800"/>
            <a:ext cx="11722100" cy="524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230675E-2FE2-E94D-9B35-5F4DD9B44C56}"/>
              </a:ext>
            </a:extLst>
          </p:cNvPr>
          <p:cNvSpPr txBox="1">
            <a:spLocks/>
          </p:cNvSpPr>
          <p:nvPr/>
        </p:nvSpPr>
        <p:spPr>
          <a:xfrm>
            <a:off x="482600" y="1628308"/>
            <a:ext cx="10515600" cy="703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4400" dirty="0">
                <a:cs typeface="Arial" panose="020B0604020202020204" pitchFamily="34" charset="0"/>
              </a:rPr>
              <a:t>Jazykový program</a:t>
            </a: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06E3C9FE-502A-2146-B978-A7E0358A1A34}"/>
              </a:ext>
            </a:extLst>
          </p:cNvPr>
          <p:cNvGrpSpPr/>
          <p:nvPr/>
        </p:nvGrpSpPr>
        <p:grpSpPr>
          <a:xfrm>
            <a:off x="355600" y="1765300"/>
            <a:ext cx="11353800" cy="4828947"/>
            <a:chOff x="2053393" y="1195647"/>
            <a:chExt cx="6361532" cy="3123347"/>
          </a:xfrm>
        </p:grpSpPr>
        <p:sp>
          <p:nvSpPr>
            <p:cNvPr id="23" name="Right Triangle 2">
              <a:extLst>
                <a:ext uri="{FF2B5EF4-FFF2-40B4-BE49-F238E27FC236}">
                  <a16:creationId xmlns:a16="http://schemas.microsoft.com/office/drawing/2014/main" id="{C4F6C110-15FB-D346-B5D9-008033CB89F9}"/>
                </a:ext>
              </a:extLst>
            </p:cNvPr>
            <p:cNvSpPr/>
            <p:nvPr/>
          </p:nvSpPr>
          <p:spPr>
            <a:xfrm rot="5400000">
              <a:off x="7525676" y="1098487"/>
              <a:ext cx="792090" cy="98640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32" name="Right Triangle 8">
              <a:extLst>
                <a:ext uri="{FF2B5EF4-FFF2-40B4-BE49-F238E27FC236}">
                  <a16:creationId xmlns:a16="http://schemas.microsoft.com/office/drawing/2014/main" id="{62C7BA87-9F36-314C-8217-30BA3A0513BA}"/>
                </a:ext>
              </a:extLst>
            </p:cNvPr>
            <p:cNvSpPr/>
            <p:nvPr/>
          </p:nvSpPr>
          <p:spPr>
            <a:xfrm rot="5400000">
              <a:off x="6565207" y="1867997"/>
              <a:ext cx="792090" cy="986409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40" name="Right Triangle 9">
              <a:extLst>
                <a:ext uri="{FF2B5EF4-FFF2-40B4-BE49-F238E27FC236}">
                  <a16:creationId xmlns:a16="http://schemas.microsoft.com/office/drawing/2014/main" id="{D24E5329-F2B1-DF4E-A9CC-531443E83352}"/>
                </a:ext>
              </a:extLst>
            </p:cNvPr>
            <p:cNvSpPr/>
            <p:nvPr/>
          </p:nvSpPr>
          <p:spPr>
            <a:xfrm rot="5400000">
              <a:off x="5578798" y="2649244"/>
              <a:ext cx="792090" cy="98640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41" name="Right Triangle 10">
              <a:extLst>
                <a:ext uri="{FF2B5EF4-FFF2-40B4-BE49-F238E27FC236}">
                  <a16:creationId xmlns:a16="http://schemas.microsoft.com/office/drawing/2014/main" id="{AF39606E-176B-E94C-9981-4C67185B2239}"/>
                </a:ext>
              </a:extLst>
            </p:cNvPr>
            <p:cNvSpPr/>
            <p:nvPr/>
          </p:nvSpPr>
          <p:spPr>
            <a:xfrm rot="5400000">
              <a:off x="4597152" y="3429744"/>
              <a:ext cx="792090" cy="986409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grpSp>
          <p:nvGrpSpPr>
            <p:cNvPr id="43" name="Group 18">
              <a:extLst>
                <a:ext uri="{FF2B5EF4-FFF2-40B4-BE49-F238E27FC236}">
                  <a16:creationId xmlns:a16="http://schemas.microsoft.com/office/drawing/2014/main" id="{B5E592E4-D558-6E46-B89F-A26EF25790AB}"/>
                </a:ext>
              </a:extLst>
            </p:cNvPr>
            <p:cNvGrpSpPr/>
            <p:nvPr/>
          </p:nvGrpSpPr>
          <p:grpSpPr>
            <a:xfrm>
              <a:off x="4027639" y="1989809"/>
              <a:ext cx="2373043" cy="677619"/>
              <a:chOff x="2113657" y="4283314"/>
              <a:chExt cx="3647460" cy="677619"/>
            </a:xfrm>
          </p:grpSpPr>
          <p:sp>
            <p:nvSpPr>
              <p:cNvPr id="54" name="TextBox 19">
                <a:extLst>
                  <a:ext uri="{FF2B5EF4-FFF2-40B4-BE49-F238E27FC236}">
                    <a16:creationId xmlns:a16="http://schemas.microsoft.com/office/drawing/2014/main" id="{C17F7A33-C24A-6543-BFB0-92CC5B5E05E9}"/>
                  </a:ext>
                </a:extLst>
              </p:cNvPr>
              <p:cNvSpPr txBox="1"/>
              <p:nvPr/>
            </p:nvSpPr>
            <p:spPr>
              <a:xfrm>
                <a:off x="2113657" y="4495163"/>
                <a:ext cx="3647458" cy="465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  <a:p>
                <a:pPr algn="r"/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1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na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1</a:t>
                </a:r>
              </a:p>
            </p:txBody>
          </p:sp>
          <p:sp>
            <p:nvSpPr>
              <p:cNvPr id="55" name="TextBox 20">
                <a:extLst>
                  <a:ext uri="{FF2B5EF4-FFF2-40B4-BE49-F238E27FC236}">
                    <a16:creationId xmlns:a16="http://schemas.microsoft.com/office/drawing/2014/main" id="{6548A9F5-DCF0-7B47-ABF8-01C21AD1B672}"/>
                  </a:ext>
                </a:extLst>
              </p:cNvPr>
              <p:cNvSpPr txBox="1"/>
              <p:nvPr/>
            </p:nvSpPr>
            <p:spPr>
              <a:xfrm>
                <a:off x="2113658" y="4283314"/>
                <a:ext cx="3647459" cy="318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sk-SK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Intenzivní</a:t>
                </a:r>
                <a:r>
                  <a:rPr lang="sk-SK" sz="2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sk-SK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konverzace</a:t>
                </a:r>
                <a:endParaRPr lang="ko-KR" altLang="en-US" sz="2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4" name="Group 21">
              <a:extLst>
                <a:ext uri="{FF2B5EF4-FFF2-40B4-BE49-F238E27FC236}">
                  <a16:creationId xmlns:a16="http://schemas.microsoft.com/office/drawing/2014/main" id="{ED6A1721-7A03-C044-806A-787E4A362BF5}"/>
                </a:ext>
              </a:extLst>
            </p:cNvPr>
            <p:cNvGrpSpPr/>
            <p:nvPr/>
          </p:nvGrpSpPr>
          <p:grpSpPr>
            <a:xfrm>
              <a:off x="3027577" y="2786382"/>
              <a:ext cx="2373043" cy="416333"/>
              <a:chOff x="2113657" y="4283314"/>
              <a:chExt cx="3647460" cy="416333"/>
            </a:xfrm>
          </p:grpSpPr>
          <p:sp>
            <p:nvSpPr>
              <p:cNvPr id="52" name="TextBox 22">
                <a:extLst>
                  <a:ext uri="{FF2B5EF4-FFF2-40B4-BE49-F238E27FC236}">
                    <a16:creationId xmlns:a16="http://schemas.microsoft.com/office/drawing/2014/main" id="{2EEE677A-0A76-3742-81E8-17DB286937FB}"/>
                  </a:ext>
                </a:extLst>
              </p:cNvPr>
              <p:cNvSpPr txBox="1"/>
              <p:nvPr/>
            </p:nvSpPr>
            <p:spPr>
              <a:xfrm>
                <a:off x="2113657" y="4495163"/>
                <a:ext cx="3647458" cy="204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53" name="TextBox 23">
                <a:extLst>
                  <a:ext uri="{FF2B5EF4-FFF2-40B4-BE49-F238E27FC236}">
                    <a16:creationId xmlns:a16="http://schemas.microsoft.com/office/drawing/2014/main" id="{BCA251FA-B7DD-BC47-BB15-439147EC1D64}"/>
                  </a:ext>
                </a:extLst>
              </p:cNvPr>
              <p:cNvSpPr txBox="1"/>
              <p:nvPr/>
            </p:nvSpPr>
            <p:spPr>
              <a:xfrm>
                <a:off x="2113658" y="4283314"/>
                <a:ext cx="3647459" cy="318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Intenzivní</a:t>
                </a:r>
                <a:r>
                  <a:rPr lang="en-US" altLang="ko-KR" sz="2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dril</a:t>
                </a:r>
                <a:r>
                  <a:rPr lang="en-US" altLang="ko-KR" sz="2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 </a:t>
                </a:r>
                <a:endParaRPr lang="ko-KR" altLang="en-US" sz="2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5" name="Group 24">
              <a:extLst>
                <a:ext uri="{FF2B5EF4-FFF2-40B4-BE49-F238E27FC236}">
                  <a16:creationId xmlns:a16="http://schemas.microsoft.com/office/drawing/2014/main" id="{A1D7EE7D-A6AB-3C4B-86DD-A95D80E5926F}"/>
                </a:ext>
              </a:extLst>
            </p:cNvPr>
            <p:cNvGrpSpPr/>
            <p:nvPr/>
          </p:nvGrpSpPr>
          <p:grpSpPr>
            <a:xfrm>
              <a:off x="2053393" y="3591581"/>
              <a:ext cx="2373043" cy="719474"/>
              <a:chOff x="2113657" y="4283314"/>
              <a:chExt cx="3647460" cy="719474"/>
            </a:xfrm>
          </p:grpSpPr>
          <p:sp>
            <p:nvSpPr>
              <p:cNvPr id="50" name="TextBox 25">
                <a:extLst>
                  <a:ext uri="{FF2B5EF4-FFF2-40B4-BE49-F238E27FC236}">
                    <a16:creationId xmlns:a16="http://schemas.microsoft.com/office/drawing/2014/main" id="{A25C3995-A89F-0E4F-8C26-2E97C1F92984}"/>
                  </a:ext>
                </a:extLst>
              </p:cNvPr>
              <p:cNvSpPr txBox="1"/>
              <p:nvPr/>
            </p:nvSpPr>
            <p:spPr>
              <a:xfrm>
                <a:off x="2113657" y="4495163"/>
                <a:ext cx="3647458" cy="507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  <a:p>
                <a:pPr algn="r"/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Čínština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I-VI,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Fonetika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, </a:t>
                </a:r>
              </a:p>
              <a:p>
                <a:pPr algn="r"/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Písmo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,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Gramatika</a:t>
                </a:r>
                <a:r>
                  <a:rPr lang="sk-SK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I-II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,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Četba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čínskych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textů</a:t>
                </a:r>
                <a:r>
                  <a:rPr lang="sk-SK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I-II</a:t>
                </a:r>
                <a:endPara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51" name="TextBox 26">
                <a:extLst>
                  <a:ext uri="{FF2B5EF4-FFF2-40B4-BE49-F238E27FC236}">
                    <a16:creationId xmlns:a16="http://schemas.microsoft.com/office/drawing/2014/main" id="{D3C5A434-4842-FD45-89F3-A0DF0D3378E8}"/>
                  </a:ext>
                </a:extLst>
              </p:cNvPr>
              <p:cNvSpPr txBox="1"/>
              <p:nvPr/>
            </p:nvSpPr>
            <p:spPr>
              <a:xfrm>
                <a:off x="2113658" y="4283314"/>
                <a:ext cx="3647459" cy="318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Základní</a:t>
                </a:r>
                <a:r>
                  <a:rPr lang="en-US" altLang="ko-KR" sz="2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povinné</a:t>
                </a:r>
                <a:r>
                  <a:rPr lang="en-US" altLang="ko-KR" sz="2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kurzy</a:t>
                </a:r>
                <a:endParaRPr lang="ko-KR" altLang="en-US" sz="2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46" name="TextBox 27">
              <a:extLst>
                <a:ext uri="{FF2B5EF4-FFF2-40B4-BE49-F238E27FC236}">
                  <a16:creationId xmlns:a16="http://schemas.microsoft.com/office/drawing/2014/main" id="{C72C5D41-419D-D648-8F6B-A975856D6D83}"/>
                </a:ext>
              </a:extLst>
            </p:cNvPr>
            <p:cNvSpPr txBox="1"/>
            <p:nvPr/>
          </p:nvSpPr>
          <p:spPr>
            <a:xfrm>
              <a:off x="7480010" y="1283955"/>
              <a:ext cx="470598" cy="199069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04</a:t>
              </a:r>
            </a:p>
          </p:txBody>
        </p:sp>
        <p:sp>
          <p:nvSpPr>
            <p:cNvPr id="47" name="TextBox 28">
              <a:extLst>
                <a:ext uri="{FF2B5EF4-FFF2-40B4-BE49-F238E27FC236}">
                  <a16:creationId xmlns:a16="http://schemas.microsoft.com/office/drawing/2014/main" id="{9E43D37C-5689-3C4E-9367-12336838E311}"/>
                </a:ext>
              </a:extLst>
            </p:cNvPr>
            <p:cNvSpPr txBox="1"/>
            <p:nvPr/>
          </p:nvSpPr>
          <p:spPr>
            <a:xfrm>
              <a:off x="6494207" y="2061897"/>
              <a:ext cx="470598" cy="199069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03</a:t>
              </a:r>
            </a:p>
          </p:txBody>
        </p:sp>
        <p:sp>
          <p:nvSpPr>
            <p:cNvPr id="48" name="TextBox 29">
              <a:extLst>
                <a:ext uri="{FF2B5EF4-FFF2-40B4-BE49-F238E27FC236}">
                  <a16:creationId xmlns:a16="http://schemas.microsoft.com/office/drawing/2014/main" id="{BABD12D7-D91A-9244-B203-C6B26DF816ED}"/>
                </a:ext>
              </a:extLst>
            </p:cNvPr>
            <p:cNvSpPr txBox="1"/>
            <p:nvPr/>
          </p:nvSpPr>
          <p:spPr>
            <a:xfrm>
              <a:off x="5508404" y="2839837"/>
              <a:ext cx="470598" cy="199069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02</a:t>
              </a:r>
            </a:p>
          </p:txBody>
        </p:sp>
        <p:sp>
          <p:nvSpPr>
            <p:cNvPr id="49" name="TextBox 30">
              <a:extLst>
                <a:ext uri="{FF2B5EF4-FFF2-40B4-BE49-F238E27FC236}">
                  <a16:creationId xmlns:a16="http://schemas.microsoft.com/office/drawing/2014/main" id="{8DD1EE16-EDAB-7948-8470-A16CD8487D36}"/>
                </a:ext>
              </a:extLst>
            </p:cNvPr>
            <p:cNvSpPr txBox="1"/>
            <p:nvPr/>
          </p:nvSpPr>
          <p:spPr>
            <a:xfrm>
              <a:off x="4522601" y="3603712"/>
              <a:ext cx="470598" cy="227205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01</a:t>
              </a:r>
            </a:p>
          </p:txBody>
        </p:sp>
      </p:grp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9A4DF3D-075F-CB4F-9962-0127D5E8E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97729"/>
      </p:ext>
    </p:extLst>
  </p:cSld>
  <p:clrMapOvr>
    <a:masterClrMapping/>
  </p:clrMapOvr>
  <p:transition advTm="585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-19621"/>
            <a:ext cx="12549632" cy="705916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CC9F7D38-CDF2-5046-A208-9A73FC24A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D4B2F52-852C-8E4D-8E3E-F4B1B9F4E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ravouholník 8">
            <a:extLst>
              <a:ext uri="{FF2B5EF4-FFF2-40B4-BE49-F238E27FC236}">
                <a16:creationId xmlns:a16="http://schemas.microsoft.com/office/drawing/2014/main" id="{13281576-E332-7244-BC6D-C2A2D202EBCA}"/>
              </a:ext>
            </a:extLst>
          </p:cNvPr>
          <p:cNvSpPr/>
          <p:nvPr/>
        </p:nvSpPr>
        <p:spPr>
          <a:xfrm>
            <a:off x="241300" y="1447800"/>
            <a:ext cx="11722100" cy="524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230675E-2FE2-E94D-9B35-5F4DD9B44C56}"/>
              </a:ext>
            </a:extLst>
          </p:cNvPr>
          <p:cNvSpPr txBox="1">
            <a:spLocks/>
          </p:cNvSpPr>
          <p:nvPr/>
        </p:nvSpPr>
        <p:spPr>
          <a:xfrm>
            <a:off x="482600" y="1628308"/>
            <a:ext cx="10515600" cy="703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4400" dirty="0">
                <a:cs typeface="Arial" panose="020B0604020202020204" pitchFamily="34" charset="0"/>
              </a:rPr>
              <a:t>Jazykový program</a:t>
            </a: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06E3C9FE-502A-2146-B978-A7E0358A1A34}"/>
              </a:ext>
            </a:extLst>
          </p:cNvPr>
          <p:cNvGrpSpPr/>
          <p:nvPr/>
        </p:nvGrpSpPr>
        <p:grpSpPr>
          <a:xfrm>
            <a:off x="355601" y="1765300"/>
            <a:ext cx="11353799" cy="4828947"/>
            <a:chOff x="2053393" y="1195648"/>
            <a:chExt cx="6361530" cy="3123350"/>
          </a:xfrm>
        </p:grpSpPr>
        <p:sp>
          <p:nvSpPr>
            <p:cNvPr id="23" name="Right Triangle 2">
              <a:extLst>
                <a:ext uri="{FF2B5EF4-FFF2-40B4-BE49-F238E27FC236}">
                  <a16:creationId xmlns:a16="http://schemas.microsoft.com/office/drawing/2014/main" id="{C4F6C110-15FB-D346-B5D9-008033CB89F9}"/>
                </a:ext>
              </a:extLst>
            </p:cNvPr>
            <p:cNvSpPr/>
            <p:nvPr/>
          </p:nvSpPr>
          <p:spPr>
            <a:xfrm rot="5400000">
              <a:off x="7525673" y="1098489"/>
              <a:ext cx="792091" cy="98640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32" name="Right Triangle 8">
              <a:extLst>
                <a:ext uri="{FF2B5EF4-FFF2-40B4-BE49-F238E27FC236}">
                  <a16:creationId xmlns:a16="http://schemas.microsoft.com/office/drawing/2014/main" id="{62C7BA87-9F36-314C-8217-30BA3A0513BA}"/>
                </a:ext>
              </a:extLst>
            </p:cNvPr>
            <p:cNvSpPr/>
            <p:nvPr/>
          </p:nvSpPr>
          <p:spPr>
            <a:xfrm rot="5400000">
              <a:off x="6565205" y="1867999"/>
              <a:ext cx="792091" cy="986409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40" name="Right Triangle 9">
              <a:extLst>
                <a:ext uri="{FF2B5EF4-FFF2-40B4-BE49-F238E27FC236}">
                  <a16:creationId xmlns:a16="http://schemas.microsoft.com/office/drawing/2014/main" id="{D24E5329-F2B1-DF4E-A9CC-531443E83352}"/>
                </a:ext>
              </a:extLst>
            </p:cNvPr>
            <p:cNvSpPr/>
            <p:nvPr/>
          </p:nvSpPr>
          <p:spPr>
            <a:xfrm rot="5400000">
              <a:off x="5578796" y="2649247"/>
              <a:ext cx="792091" cy="98640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41" name="Right Triangle 10">
              <a:extLst>
                <a:ext uri="{FF2B5EF4-FFF2-40B4-BE49-F238E27FC236}">
                  <a16:creationId xmlns:a16="http://schemas.microsoft.com/office/drawing/2014/main" id="{AF39606E-176B-E94C-9981-4C67185B2239}"/>
                </a:ext>
              </a:extLst>
            </p:cNvPr>
            <p:cNvSpPr/>
            <p:nvPr/>
          </p:nvSpPr>
          <p:spPr>
            <a:xfrm rot="5400000">
              <a:off x="4597150" y="3429748"/>
              <a:ext cx="792091" cy="986409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grpSp>
          <p:nvGrpSpPr>
            <p:cNvPr id="42" name="Group 15">
              <a:extLst>
                <a:ext uri="{FF2B5EF4-FFF2-40B4-BE49-F238E27FC236}">
                  <a16:creationId xmlns:a16="http://schemas.microsoft.com/office/drawing/2014/main" id="{11B075F8-58B5-FE47-B9CA-84AB3EFAA468}"/>
                </a:ext>
              </a:extLst>
            </p:cNvPr>
            <p:cNvGrpSpPr/>
            <p:nvPr/>
          </p:nvGrpSpPr>
          <p:grpSpPr>
            <a:xfrm>
              <a:off x="4993196" y="1227741"/>
              <a:ext cx="2456984" cy="753448"/>
              <a:chOff x="2113658" y="4283314"/>
              <a:chExt cx="3776481" cy="753447"/>
            </a:xfrm>
          </p:grpSpPr>
          <p:sp>
            <p:nvSpPr>
              <p:cNvPr id="56" name="TextBox 16">
                <a:extLst>
                  <a:ext uri="{FF2B5EF4-FFF2-40B4-BE49-F238E27FC236}">
                    <a16:creationId xmlns:a16="http://schemas.microsoft.com/office/drawing/2014/main" id="{FDA6D16B-39E0-C14B-A872-68394837ABE0}"/>
                  </a:ext>
                </a:extLst>
              </p:cNvPr>
              <p:cNvSpPr txBox="1"/>
              <p:nvPr/>
            </p:nvSpPr>
            <p:spPr>
              <a:xfrm>
                <a:off x="2242681" y="4457389"/>
                <a:ext cx="3647458" cy="579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sk-SK" sz="1500" dirty="0"/>
              </a:p>
              <a:p>
                <a:pPr algn="r"/>
                <a:r>
                  <a:rPr lang="sk-SK" sz="1500" dirty="0"/>
                  <a:t>s použitím autentických </a:t>
                </a:r>
                <a:r>
                  <a:rPr lang="sk-SK" sz="1500" dirty="0" err="1"/>
                  <a:t>materiálů</a:t>
                </a:r>
                <a:r>
                  <a:rPr lang="sk-SK" sz="1500" dirty="0"/>
                  <a:t> z </a:t>
                </a:r>
                <a:r>
                  <a:rPr lang="sk-SK" sz="1500" dirty="0" err="1"/>
                  <a:t>populární</a:t>
                </a:r>
                <a:r>
                  <a:rPr lang="sk-SK" sz="1500" dirty="0"/>
                  <a:t> </a:t>
                </a:r>
                <a:r>
                  <a:rPr lang="sk-SK" sz="1500" dirty="0" err="1"/>
                  <a:t>kultury</a:t>
                </a:r>
                <a:r>
                  <a:rPr lang="sk-SK" sz="1500" dirty="0"/>
                  <a:t> Číny a Taiwanu</a:t>
                </a:r>
                <a:endPara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57" name="TextBox 17">
                <a:extLst>
                  <a:ext uri="{FF2B5EF4-FFF2-40B4-BE49-F238E27FC236}">
                    <a16:creationId xmlns:a16="http://schemas.microsoft.com/office/drawing/2014/main" id="{893340CF-605E-4B44-AA25-3965AABD305B}"/>
                  </a:ext>
                </a:extLst>
              </p:cNvPr>
              <p:cNvSpPr txBox="1"/>
              <p:nvPr/>
            </p:nvSpPr>
            <p:spPr>
              <a:xfrm>
                <a:off x="2113658" y="4283314"/>
                <a:ext cx="3647459" cy="308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Specializované</a:t>
                </a:r>
                <a:r>
                  <a:rPr lang="en-US" altLang="ko-KR" sz="2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kurzy</a:t>
                </a:r>
                <a:endParaRPr lang="ko-KR" altLang="en-US" sz="2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3" name="Group 18">
              <a:extLst>
                <a:ext uri="{FF2B5EF4-FFF2-40B4-BE49-F238E27FC236}">
                  <a16:creationId xmlns:a16="http://schemas.microsoft.com/office/drawing/2014/main" id="{B5E592E4-D558-6E46-B89F-A26EF25790AB}"/>
                </a:ext>
              </a:extLst>
            </p:cNvPr>
            <p:cNvGrpSpPr/>
            <p:nvPr/>
          </p:nvGrpSpPr>
          <p:grpSpPr>
            <a:xfrm>
              <a:off x="4027638" y="1989811"/>
              <a:ext cx="2373042" cy="677620"/>
              <a:chOff x="2113657" y="4283314"/>
              <a:chExt cx="3647460" cy="677619"/>
            </a:xfrm>
          </p:grpSpPr>
          <p:sp>
            <p:nvSpPr>
              <p:cNvPr id="54" name="TextBox 19">
                <a:extLst>
                  <a:ext uri="{FF2B5EF4-FFF2-40B4-BE49-F238E27FC236}">
                    <a16:creationId xmlns:a16="http://schemas.microsoft.com/office/drawing/2014/main" id="{C17F7A33-C24A-6543-BFB0-92CC5B5E05E9}"/>
                  </a:ext>
                </a:extLst>
              </p:cNvPr>
              <p:cNvSpPr txBox="1"/>
              <p:nvPr/>
            </p:nvSpPr>
            <p:spPr>
              <a:xfrm>
                <a:off x="2113657" y="4495163"/>
                <a:ext cx="3647458" cy="465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  <a:p>
                <a:pPr algn="r"/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1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na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1</a:t>
                </a:r>
              </a:p>
            </p:txBody>
          </p:sp>
          <p:sp>
            <p:nvSpPr>
              <p:cNvPr id="55" name="TextBox 20">
                <a:extLst>
                  <a:ext uri="{FF2B5EF4-FFF2-40B4-BE49-F238E27FC236}">
                    <a16:creationId xmlns:a16="http://schemas.microsoft.com/office/drawing/2014/main" id="{6548A9F5-DCF0-7B47-ABF8-01C21AD1B672}"/>
                  </a:ext>
                </a:extLst>
              </p:cNvPr>
              <p:cNvSpPr txBox="1"/>
              <p:nvPr/>
            </p:nvSpPr>
            <p:spPr>
              <a:xfrm>
                <a:off x="2113658" y="4283314"/>
                <a:ext cx="3647459" cy="318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sk-SK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Intenzivní</a:t>
                </a:r>
                <a:r>
                  <a:rPr lang="sk-SK" sz="2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sk-SK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konverzace</a:t>
                </a:r>
                <a:endParaRPr lang="ko-KR" altLang="en-US" sz="2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4" name="Group 21">
              <a:extLst>
                <a:ext uri="{FF2B5EF4-FFF2-40B4-BE49-F238E27FC236}">
                  <a16:creationId xmlns:a16="http://schemas.microsoft.com/office/drawing/2014/main" id="{ED6A1721-7A03-C044-806A-787E4A362BF5}"/>
                </a:ext>
              </a:extLst>
            </p:cNvPr>
            <p:cNvGrpSpPr/>
            <p:nvPr/>
          </p:nvGrpSpPr>
          <p:grpSpPr>
            <a:xfrm>
              <a:off x="3027576" y="2786385"/>
              <a:ext cx="2373042" cy="416333"/>
              <a:chOff x="2113657" y="4283314"/>
              <a:chExt cx="3647460" cy="416333"/>
            </a:xfrm>
          </p:grpSpPr>
          <p:sp>
            <p:nvSpPr>
              <p:cNvPr id="52" name="TextBox 22">
                <a:extLst>
                  <a:ext uri="{FF2B5EF4-FFF2-40B4-BE49-F238E27FC236}">
                    <a16:creationId xmlns:a16="http://schemas.microsoft.com/office/drawing/2014/main" id="{2EEE677A-0A76-3742-81E8-17DB286937FB}"/>
                  </a:ext>
                </a:extLst>
              </p:cNvPr>
              <p:cNvSpPr txBox="1"/>
              <p:nvPr/>
            </p:nvSpPr>
            <p:spPr>
              <a:xfrm>
                <a:off x="2113657" y="4495163"/>
                <a:ext cx="3647458" cy="204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53" name="TextBox 23">
                <a:extLst>
                  <a:ext uri="{FF2B5EF4-FFF2-40B4-BE49-F238E27FC236}">
                    <a16:creationId xmlns:a16="http://schemas.microsoft.com/office/drawing/2014/main" id="{BCA251FA-B7DD-BC47-BB15-439147EC1D64}"/>
                  </a:ext>
                </a:extLst>
              </p:cNvPr>
              <p:cNvSpPr txBox="1"/>
              <p:nvPr/>
            </p:nvSpPr>
            <p:spPr>
              <a:xfrm>
                <a:off x="2113658" y="4283314"/>
                <a:ext cx="3647459" cy="318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Intenzivní</a:t>
                </a:r>
                <a:r>
                  <a:rPr lang="en-US" altLang="ko-KR" sz="2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dril</a:t>
                </a:r>
                <a:r>
                  <a:rPr lang="en-US" altLang="ko-KR" sz="2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 </a:t>
                </a:r>
                <a:endParaRPr lang="ko-KR" altLang="en-US" sz="2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5" name="Group 24">
              <a:extLst>
                <a:ext uri="{FF2B5EF4-FFF2-40B4-BE49-F238E27FC236}">
                  <a16:creationId xmlns:a16="http://schemas.microsoft.com/office/drawing/2014/main" id="{A1D7EE7D-A6AB-3C4B-86DD-A95D80E5926F}"/>
                </a:ext>
              </a:extLst>
            </p:cNvPr>
            <p:cNvGrpSpPr/>
            <p:nvPr/>
          </p:nvGrpSpPr>
          <p:grpSpPr>
            <a:xfrm>
              <a:off x="2053393" y="3591585"/>
              <a:ext cx="2373042" cy="719475"/>
              <a:chOff x="2113657" y="4283314"/>
              <a:chExt cx="3647460" cy="719474"/>
            </a:xfrm>
          </p:grpSpPr>
          <p:sp>
            <p:nvSpPr>
              <p:cNvPr id="50" name="TextBox 25">
                <a:extLst>
                  <a:ext uri="{FF2B5EF4-FFF2-40B4-BE49-F238E27FC236}">
                    <a16:creationId xmlns:a16="http://schemas.microsoft.com/office/drawing/2014/main" id="{A25C3995-A89F-0E4F-8C26-2E97C1F92984}"/>
                  </a:ext>
                </a:extLst>
              </p:cNvPr>
              <p:cNvSpPr txBox="1"/>
              <p:nvPr/>
            </p:nvSpPr>
            <p:spPr>
              <a:xfrm>
                <a:off x="2113657" y="4495163"/>
                <a:ext cx="3647458" cy="507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  <a:p>
                <a:pPr algn="r"/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Čínština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I-VI,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Fonetika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, </a:t>
                </a:r>
              </a:p>
              <a:p>
                <a:pPr algn="r"/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Písmo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,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Gramatika</a:t>
                </a:r>
                <a:r>
                  <a:rPr lang="sk-SK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I-II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,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Četba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čínskych</a:t>
                </a:r>
                <a:r>
                  <a:rPr lang="en-US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textů</a:t>
                </a:r>
                <a:r>
                  <a:rPr lang="sk-SK" altLang="ko-KR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I-II</a:t>
                </a:r>
                <a:endPara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51" name="TextBox 26">
                <a:extLst>
                  <a:ext uri="{FF2B5EF4-FFF2-40B4-BE49-F238E27FC236}">
                    <a16:creationId xmlns:a16="http://schemas.microsoft.com/office/drawing/2014/main" id="{D3C5A434-4842-FD45-89F3-A0DF0D3378E8}"/>
                  </a:ext>
                </a:extLst>
              </p:cNvPr>
              <p:cNvSpPr txBox="1"/>
              <p:nvPr/>
            </p:nvSpPr>
            <p:spPr>
              <a:xfrm>
                <a:off x="2113658" y="4283314"/>
                <a:ext cx="3647459" cy="318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Základní</a:t>
                </a:r>
                <a:r>
                  <a:rPr lang="en-US" altLang="ko-KR" sz="2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povinné</a:t>
                </a:r>
                <a:r>
                  <a:rPr lang="en-US" altLang="ko-KR" sz="2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25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kurzy</a:t>
                </a:r>
                <a:endParaRPr lang="ko-KR" altLang="en-US" sz="2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46" name="TextBox 27">
              <a:extLst>
                <a:ext uri="{FF2B5EF4-FFF2-40B4-BE49-F238E27FC236}">
                  <a16:creationId xmlns:a16="http://schemas.microsoft.com/office/drawing/2014/main" id="{C72C5D41-419D-D648-8F6B-A975856D6D83}"/>
                </a:ext>
              </a:extLst>
            </p:cNvPr>
            <p:cNvSpPr txBox="1"/>
            <p:nvPr/>
          </p:nvSpPr>
          <p:spPr>
            <a:xfrm>
              <a:off x="7480009" y="1283956"/>
              <a:ext cx="470598" cy="199069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04</a:t>
              </a:r>
            </a:p>
          </p:txBody>
        </p:sp>
        <p:sp>
          <p:nvSpPr>
            <p:cNvPr id="47" name="TextBox 28">
              <a:extLst>
                <a:ext uri="{FF2B5EF4-FFF2-40B4-BE49-F238E27FC236}">
                  <a16:creationId xmlns:a16="http://schemas.microsoft.com/office/drawing/2014/main" id="{9E43D37C-5689-3C4E-9367-12336838E311}"/>
                </a:ext>
              </a:extLst>
            </p:cNvPr>
            <p:cNvSpPr txBox="1"/>
            <p:nvPr/>
          </p:nvSpPr>
          <p:spPr>
            <a:xfrm>
              <a:off x="6494206" y="2061899"/>
              <a:ext cx="470598" cy="199069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03</a:t>
              </a:r>
            </a:p>
          </p:txBody>
        </p:sp>
        <p:sp>
          <p:nvSpPr>
            <p:cNvPr id="48" name="TextBox 29">
              <a:extLst>
                <a:ext uri="{FF2B5EF4-FFF2-40B4-BE49-F238E27FC236}">
                  <a16:creationId xmlns:a16="http://schemas.microsoft.com/office/drawing/2014/main" id="{BABD12D7-D91A-9244-B203-C6B26DF816ED}"/>
                </a:ext>
              </a:extLst>
            </p:cNvPr>
            <p:cNvSpPr txBox="1"/>
            <p:nvPr/>
          </p:nvSpPr>
          <p:spPr>
            <a:xfrm>
              <a:off x="5508403" y="2839839"/>
              <a:ext cx="470598" cy="199069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02</a:t>
              </a:r>
            </a:p>
          </p:txBody>
        </p:sp>
        <p:sp>
          <p:nvSpPr>
            <p:cNvPr id="49" name="TextBox 30">
              <a:extLst>
                <a:ext uri="{FF2B5EF4-FFF2-40B4-BE49-F238E27FC236}">
                  <a16:creationId xmlns:a16="http://schemas.microsoft.com/office/drawing/2014/main" id="{8DD1EE16-EDAB-7948-8470-A16CD8487D36}"/>
                </a:ext>
              </a:extLst>
            </p:cNvPr>
            <p:cNvSpPr txBox="1"/>
            <p:nvPr/>
          </p:nvSpPr>
          <p:spPr>
            <a:xfrm>
              <a:off x="4522601" y="3603712"/>
              <a:ext cx="470598" cy="227205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01</a:t>
              </a:r>
            </a:p>
          </p:txBody>
        </p:sp>
      </p:grp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EC86AC1-0420-8E45-9724-D4B774513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214"/>
      </p:ext>
    </p:extLst>
  </p:cSld>
  <p:clrMapOvr>
    <a:masterClrMapping/>
  </p:clrMapOvr>
  <p:transition advTm="315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-19621"/>
            <a:ext cx="12549632" cy="705916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CC9F7D38-CDF2-5046-A208-9A73FC24A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D4B2F52-852C-8E4D-8E3E-F4B1B9F4E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ravouholník 8">
            <a:extLst>
              <a:ext uri="{FF2B5EF4-FFF2-40B4-BE49-F238E27FC236}">
                <a16:creationId xmlns:a16="http://schemas.microsoft.com/office/drawing/2014/main" id="{13281576-E332-7244-BC6D-C2A2D202EBCA}"/>
              </a:ext>
            </a:extLst>
          </p:cNvPr>
          <p:cNvSpPr/>
          <p:nvPr/>
        </p:nvSpPr>
        <p:spPr>
          <a:xfrm>
            <a:off x="241300" y="1447800"/>
            <a:ext cx="11722100" cy="524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230675E-2FE2-E94D-9B35-5F4DD9B44C56}"/>
              </a:ext>
            </a:extLst>
          </p:cNvPr>
          <p:cNvSpPr txBox="1">
            <a:spLocks/>
          </p:cNvSpPr>
          <p:nvPr/>
        </p:nvSpPr>
        <p:spPr>
          <a:xfrm>
            <a:off x="482600" y="1628308"/>
            <a:ext cx="10515600" cy="703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4400" dirty="0" err="1"/>
              <a:t>Kulturní</a:t>
            </a:r>
            <a:r>
              <a:rPr lang="sk-SK" sz="4400" dirty="0"/>
              <a:t> </a:t>
            </a:r>
            <a:r>
              <a:rPr lang="sk-SK" sz="4400" dirty="0" err="1"/>
              <a:t>část</a:t>
            </a:r>
            <a:r>
              <a:rPr lang="sk-SK" sz="4400" dirty="0"/>
              <a:t> </a:t>
            </a:r>
            <a:r>
              <a:rPr lang="sk-SK" sz="4400" dirty="0" err="1"/>
              <a:t>studijního</a:t>
            </a:r>
            <a:r>
              <a:rPr lang="sk-SK" sz="4400" dirty="0"/>
              <a:t> programu</a:t>
            </a:r>
            <a:endParaRPr lang="sk-SK" sz="4400" dirty="0"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87A424A9-BEEB-CE47-A860-78E9C16E0E33}"/>
              </a:ext>
            </a:extLst>
          </p:cNvPr>
          <p:cNvGrpSpPr/>
          <p:nvPr/>
        </p:nvGrpSpPr>
        <p:grpSpPr>
          <a:xfrm>
            <a:off x="6172708" y="1363664"/>
            <a:ext cx="5676900" cy="5439959"/>
            <a:chOff x="510688" y="241430"/>
            <a:chExt cx="4341921" cy="4275921"/>
          </a:xfrm>
        </p:grpSpPr>
        <p:graphicFrame>
          <p:nvGraphicFramePr>
            <p:cNvPr id="60" name="차트 19">
              <a:extLst>
                <a:ext uri="{FF2B5EF4-FFF2-40B4-BE49-F238E27FC236}">
                  <a16:creationId xmlns:a16="http://schemas.microsoft.com/office/drawing/2014/main" id="{A703C332-1E92-404D-BA2E-CE2EDCDC85C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24077661"/>
                </p:ext>
              </p:extLst>
            </p:nvPr>
          </p:nvGraphicFramePr>
          <p:xfrm>
            <a:off x="510688" y="241430"/>
            <a:ext cx="4341921" cy="42759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62" name="Rectangle 9">
              <a:extLst>
                <a:ext uri="{FF2B5EF4-FFF2-40B4-BE49-F238E27FC236}">
                  <a16:creationId xmlns:a16="http://schemas.microsoft.com/office/drawing/2014/main" id="{20118ECB-01BA-F047-9194-225645DC5661}"/>
                </a:ext>
              </a:extLst>
            </p:cNvPr>
            <p:cNvSpPr/>
            <p:nvPr/>
          </p:nvSpPr>
          <p:spPr>
            <a:xfrm>
              <a:off x="1115616" y="2569707"/>
              <a:ext cx="356493" cy="333708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5" name="TextBox 16">
              <a:extLst>
                <a:ext uri="{FF2B5EF4-FFF2-40B4-BE49-F238E27FC236}">
                  <a16:creationId xmlns:a16="http://schemas.microsoft.com/office/drawing/2014/main" id="{292C3074-A3A3-5E43-8A19-4B22E1E22A4E}"/>
                </a:ext>
              </a:extLst>
            </p:cNvPr>
            <p:cNvSpPr txBox="1"/>
            <p:nvPr/>
          </p:nvSpPr>
          <p:spPr>
            <a:xfrm>
              <a:off x="3503411" y="2497491"/>
              <a:ext cx="1236458" cy="798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3000" b="1" dirty="0">
                  <a:solidFill>
                    <a:schemeClr val="bg1"/>
                  </a:solidFill>
                  <a:cs typeface="Arial" pitchFamily="34" charset="0"/>
                </a:rPr>
                <a:t>DĚJINY</a:t>
              </a:r>
            </a:p>
            <a:p>
              <a:r>
                <a:rPr lang="cs-CZ" altLang="ko-KR" sz="3000" b="1" dirty="0">
                  <a:solidFill>
                    <a:schemeClr val="bg1"/>
                  </a:solidFill>
                  <a:cs typeface="Arial" pitchFamily="34" charset="0"/>
                </a:rPr>
                <a:t>ČÍNY</a:t>
              </a:r>
              <a:endParaRPr lang="ko-KR" altLang="en-US" sz="3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8" name="TextBox 25">
              <a:extLst>
                <a:ext uri="{FF2B5EF4-FFF2-40B4-BE49-F238E27FC236}">
                  <a16:creationId xmlns:a16="http://schemas.microsoft.com/office/drawing/2014/main" id="{AA618895-2428-D141-9DCE-0F619AA0D907}"/>
                </a:ext>
              </a:extLst>
            </p:cNvPr>
            <p:cNvSpPr txBox="1"/>
            <p:nvPr/>
          </p:nvSpPr>
          <p:spPr>
            <a:xfrm>
              <a:off x="2606793" y="1036374"/>
              <a:ext cx="1391775" cy="43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3000" b="1" dirty="0">
                  <a:solidFill>
                    <a:schemeClr val="bg1"/>
                  </a:solidFill>
                  <a:cs typeface="Arial" pitchFamily="34" charset="0"/>
                </a:rPr>
                <a:t>MYŠLENÍ</a:t>
              </a:r>
              <a:endParaRPr lang="ko-KR" altLang="en-US" sz="3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1" name="TextBox 28">
              <a:extLst>
                <a:ext uri="{FF2B5EF4-FFF2-40B4-BE49-F238E27FC236}">
                  <a16:creationId xmlns:a16="http://schemas.microsoft.com/office/drawing/2014/main" id="{B4B1F8ED-2363-6243-A188-98D7FBCB4219}"/>
                </a:ext>
              </a:extLst>
            </p:cNvPr>
            <p:cNvSpPr txBox="1"/>
            <p:nvPr/>
          </p:nvSpPr>
          <p:spPr>
            <a:xfrm>
              <a:off x="1067384" y="3257855"/>
              <a:ext cx="1653147" cy="43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3000" b="1" dirty="0">
                  <a:solidFill>
                    <a:schemeClr val="bg1"/>
                  </a:solidFill>
                  <a:cs typeface="Arial" pitchFamily="34" charset="0"/>
                </a:rPr>
                <a:t>LITERATURA</a:t>
              </a:r>
              <a:endParaRPr lang="ko-KR" altLang="en-US" sz="3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2" name="Block Arc 14">
              <a:extLst>
                <a:ext uri="{FF2B5EF4-FFF2-40B4-BE49-F238E27FC236}">
                  <a16:creationId xmlns:a16="http://schemas.microsoft.com/office/drawing/2014/main" id="{EE5B04BE-6165-ED4C-85C1-49AA9A5A7C4A}"/>
                </a:ext>
              </a:extLst>
            </p:cNvPr>
            <p:cNvSpPr/>
            <p:nvPr/>
          </p:nvSpPr>
          <p:spPr>
            <a:xfrm rot="16200000">
              <a:off x="1952841" y="1657132"/>
              <a:ext cx="1471684" cy="1472652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Block Arc 41">
            <a:extLst>
              <a:ext uri="{FF2B5EF4-FFF2-40B4-BE49-F238E27FC236}">
                <a16:creationId xmlns:a16="http://schemas.microsoft.com/office/drawing/2014/main" id="{18DD2A16-C6B4-4241-A943-BE080DBCE31B}"/>
              </a:ext>
            </a:extLst>
          </p:cNvPr>
          <p:cNvSpPr/>
          <p:nvPr/>
        </p:nvSpPr>
        <p:spPr>
          <a:xfrm>
            <a:off x="9767428" y="5584343"/>
            <a:ext cx="559308" cy="703227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8" name="Rounded Rectangle 51">
            <a:extLst>
              <a:ext uri="{FF2B5EF4-FFF2-40B4-BE49-F238E27FC236}">
                <a16:creationId xmlns:a16="http://schemas.microsoft.com/office/drawing/2014/main" id="{42329B72-EAEC-2044-9204-E2F29F043E13}"/>
              </a:ext>
            </a:extLst>
          </p:cNvPr>
          <p:cNvSpPr/>
          <p:nvPr/>
        </p:nvSpPr>
        <p:spPr>
          <a:xfrm rot="16200000" flipH="1">
            <a:off x="10811116" y="3434233"/>
            <a:ext cx="554000" cy="592375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84F3780-F126-2F4E-A09E-2ADD326D1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6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 advTm="10170">
        <p159:morph option="byObject"/>
      </p:transition>
    </mc:Choice>
    <mc:Fallback xmlns="">
      <p:transition spd="med" advTm="101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-19621"/>
            <a:ext cx="12549632" cy="705916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CC9F7D38-CDF2-5046-A208-9A73FC24A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D4B2F52-852C-8E4D-8E3E-F4B1B9F4E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ravouholník 8">
            <a:extLst>
              <a:ext uri="{FF2B5EF4-FFF2-40B4-BE49-F238E27FC236}">
                <a16:creationId xmlns:a16="http://schemas.microsoft.com/office/drawing/2014/main" id="{13281576-E332-7244-BC6D-C2A2D202EBCA}"/>
              </a:ext>
            </a:extLst>
          </p:cNvPr>
          <p:cNvSpPr/>
          <p:nvPr/>
        </p:nvSpPr>
        <p:spPr>
          <a:xfrm>
            <a:off x="241300" y="1447800"/>
            <a:ext cx="11722100" cy="524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230675E-2FE2-E94D-9B35-5F4DD9B44C56}"/>
              </a:ext>
            </a:extLst>
          </p:cNvPr>
          <p:cNvSpPr txBox="1">
            <a:spLocks/>
          </p:cNvSpPr>
          <p:nvPr/>
        </p:nvSpPr>
        <p:spPr>
          <a:xfrm>
            <a:off x="482600" y="1628308"/>
            <a:ext cx="10515600" cy="703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4400" dirty="0" err="1"/>
              <a:t>Kulturní</a:t>
            </a:r>
            <a:r>
              <a:rPr lang="sk-SK" sz="4400" dirty="0"/>
              <a:t> </a:t>
            </a:r>
            <a:r>
              <a:rPr lang="sk-SK" sz="4400" dirty="0" err="1"/>
              <a:t>část</a:t>
            </a:r>
            <a:r>
              <a:rPr lang="sk-SK" sz="4400" dirty="0"/>
              <a:t> </a:t>
            </a:r>
            <a:r>
              <a:rPr lang="sk-SK" sz="4400" dirty="0" err="1"/>
              <a:t>studijního</a:t>
            </a:r>
            <a:r>
              <a:rPr lang="sk-SK" sz="4400" dirty="0"/>
              <a:t> programu</a:t>
            </a:r>
            <a:endParaRPr lang="sk-SK" sz="4400" dirty="0"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87A424A9-BEEB-CE47-A860-78E9C16E0E33}"/>
              </a:ext>
            </a:extLst>
          </p:cNvPr>
          <p:cNvGrpSpPr/>
          <p:nvPr/>
        </p:nvGrpSpPr>
        <p:grpSpPr>
          <a:xfrm>
            <a:off x="6172708" y="1363663"/>
            <a:ext cx="5676900" cy="5439959"/>
            <a:chOff x="510688" y="241429"/>
            <a:chExt cx="4341920" cy="4275920"/>
          </a:xfrm>
        </p:grpSpPr>
        <p:graphicFrame>
          <p:nvGraphicFramePr>
            <p:cNvPr id="60" name="차트 19">
              <a:extLst>
                <a:ext uri="{FF2B5EF4-FFF2-40B4-BE49-F238E27FC236}">
                  <a16:creationId xmlns:a16="http://schemas.microsoft.com/office/drawing/2014/main" id="{A703C332-1E92-404D-BA2E-CE2EDCDC85C8}"/>
                </a:ext>
              </a:extLst>
            </p:cNvPr>
            <p:cNvGraphicFramePr/>
            <p:nvPr/>
          </p:nvGraphicFramePr>
          <p:xfrm>
            <a:off x="510688" y="241429"/>
            <a:ext cx="4341920" cy="42759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62" name="Rectangle 9">
              <a:extLst>
                <a:ext uri="{FF2B5EF4-FFF2-40B4-BE49-F238E27FC236}">
                  <a16:creationId xmlns:a16="http://schemas.microsoft.com/office/drawing/2014/main" id="{20118ECB-01BA-F047-9194-225645DC5661}"/>
                </a:ext>
              </a:extLst>
            </p:cNvPr>
            <p:cNvSpPr/>
            <p:nvPr/>
          </p:nvSpPr>
          <p:spPr>
            <a:xfrm>
              <a:off x="1115616" y="2569706"/>
              <a:ext cx="356493" cy="333708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5" name="TextBox 16">
              <a:extLst>
                <a:ext uri="{FF2B5EF4-FFF2-40B4-BE49-F238E27FC236}">
                  <a16:creationId xmlns:a16="http://schemas.microsoft.com/office/drawing/2014/main" id="{292C3074-A3A3-5E43-8A19-4B22E1E22A4E}"/>
                </a:ext>
              </a:extLst>
            </p:cNvPr>
            <p:cNvSpPr txBox="1"/>
            <p:nvPr/>
          </p:nvSpPr>
          <p:spPr>
            <a:xfrm>
              <a:off x="3503410" y="2497490"/>
              <a:ext cx="1236458" cy="798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3000" b="1" dirty="0">
                  <a:solidFill>
                    <a:schemeClr val="bg1"/>
                  </a:solidFill>
                  <a:cs typeface="Arial" pitchFamily="34" charset="0"/>
                </a:rPr>
                <a:t>DĚJINY</a:t>
              </a:r>
            </a:p>
            <a:p>
              <a:r>
                <a:rPr lang="cs-CZ" altLang="ko-KR" sz="3000" b="1" dirty="0">
                  <a:solidFill>
                    <a:schemeClr val="bg1"/>
                  </a:solidFill>
                  <a:cs typeface="Arial" pitchFamily="34" charset="0"/>
                </a:rPr>
                <a:t>ČÍNY</a:t>
              </a:r>
              <a:endParaRPr lang="ko-KR" altLang="en-US" sz="3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8" name="TextBox 25">
              <a:extLst>
                <a:ext uri="{FF2B5EF4-FFF2-40B4-BE49-F238E27FC236}">
                  <a16:creationId xmlns:a16="http://schemas.microsoft.com/office/drawing/2014/main" id="{AA618895-2428-D141-9DCE-0F619AA0D907}"/>
                </a:ext>
              </a:extLst>
            </p:cNvPr>
            <p:cNvSpPr txBox="1"/>
            <p:nvPr/>
          </p:nvSpPr>
          <p:spPr>
            <a:xfrm>
              <a:off x="2606792" y="1036373"/>
              <a:ext cx="1391775" cy="43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3000" b="1" dirty="0">
                  <a:solidFill>
                    <a:schemeClr val="bg1"/>
                  </a:solidFill>
                  <a:cs typeface="Arial" pitchFamily="34" charset="0"/>
                </a:rPr>
                <a:t>MYŠLENÍ</a:t>
              </a:r>
              <a:endParaRPr lang="ko-KR" altLang="en-US" sz="3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1" name="TextBox 28">
              <a:extLst>
                <a:ext uri="{FF2B5EF4-FFF2-40B4-BE49-F238E27FC236}">
                  <a16:creationId xmlns:a16="http://schemas.microsoft.com/office/drawing/2014/main" id="{B4B1F8ED-2363-6243-A188-98D7FBCB4219}"/>
                </a:ext>
              </a:extLst>
            </p:cNvPr>
            <p:cNvSpPr txBox="1"/>
            <p:nvPr/>
          </p:nvSpPr>
          <p:spPr>
            <a:xfrm>
              <a:off x="1067384" y="3257855"/>
              <a:ext cx="1653147" cy="43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3000" b="1" dirty="0">
                  <a:solidFill>
                    <a:schemeClr val="bg1"/>
                  </a:solidFill>
                  <a:cs typeface="Arial" pitchFamily="34" charset="0"/>
                </a:rPr>
                <a:t>LITERATURA</a:t>
              </a:r>
              <a:endParaRPr lang="ko-KR" altLang="en-US" sz="3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2" name="Block Arc 14">
              <a:extLst>
                <a:ext uri="{FF2B5EF4-FFF2-40B4-BE49-F238E27FC236}">
                  <a16:creationId xmlns:a16="http://schemas.microsoft.com/office/drawing/2014/main" id="{EE5B04BE-6165-ED4C-85C1-49AA9A5A7C4A}"/>
                </a:ext>
              </a:extLst>
            </p:cNvPr>
            <p:cNvSpPr/>
            <p:nvPr/>
          </p:nvSpPr>
          <p:spPr>
            <a:xfrm rot="16200000">
              <a:off x="1952841" y="1657132"/>
              <a:ext cx="1471684" cy="1472652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Block Arc 41">
            <a:extLst>
              <a:ext uri="{FF2B5EF4-FFF2-40B4-BE49-F238E27FC236}">
                <a16:creationId xmlns:a16="http://schemas.microsoft.com/office/drawing/2014/main" id="{18DD2A16-C6B4-4241-A943-BE080DBCE31B}"/>
              </a:ext>
            </a:extLst>
          </p:cNvPr>
          <p:cNvSpPr/>
          <p:nvPr/>
        </p:nvSpPr>
        <p:spPr>
          <a:xfrm>
            <a:off x="9767428" y="5584343"/>
            <a:ext cx="559308" cy="703227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8" name="Rounded Rectangle 51">
            <a:extLst>
              <a:ext uri="{FF2B5EF4-FFF2-40B4-BE49-F238E27FC236}">
                <a16:creationId xmlns:a16="http://schemas.microsoft.com/office/drawing/2014/main" id="{42329B72-EAEC-2044-9204-E2F29F043E13}"/>
              </a:ext>
            </a:extLst>
          </p:cNvPr>
          <p:cNvSpPr/>
          <p:nvPr/>
        </p:nvSpPr>
        <p:spPr>
          <a:xfrm rot="16200000" flipH="1">
            <a:off x="10811116" y="3434233"/>
            <a:ext cx="554000" cy="592375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E5F42B2B-F54A-BE4B-A95D-4DF15C8A99A8}"/>
              </a:ext>
            </a:extLst>
          </p:cNvPr>
          <p:cNvSpPr txBox="1"/>
          <p:nvPr/>
        </p:nvSpPr>
        <p:spPr>
          <a:xfrm>
            <a:off x="482600" y="2864810"/>
            <a:ext cx="51475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/>
              <a:t>Základní </a:t>
            </a:r>
            <a:r>
              <a:rPr lang="sk-SK" sz="2000" b="1" dirty="0" err="1"/>
              <a:t>jednosemestrální</a:t>
            </a:r>
            <a:r>
              <a:rPr lang="sk-SK" sz="2000" b="1" dirty="0"/>
              <a:t> povinné </a:t>
            </a:r>
            <a:r>
              <a:rPr lang="sk-SK" sz="2000" b="1" dirty="0" err="1"/>
              <a:t>předměty</a:t>
            </a:r>
            <a:r>
              <a:rPr lang="sk-SK" sz="2000" b="1" dirty="0"/>
              <a:t>:</a:t>
            </a:r>
          </a:p>
          <a:p>
            <a:endParaRPr lang="sk-SK" dirty="0"/>
          </a:p>
          <a:p>
            <a:r>
              <a:rPr lang="sk-SK" dirty="0" err="1"/>
              <a:t>Dějiny</a:t>
            </a:r>
            <a:r>
              <a:rPr lang="sk-SK" dirty="0"/>
              <a:t> Číny do 18. </a:t>
            </a:r>
            <a:r>
              <a:rPr lang="sk-SK" dirty="0" err="1"/>
              <a:t>století</a:t>
            </a:r>
            <a:endParaRPr lang="sk-SK" dirty="0"/>
          </a:p>
          <a:p>
            <a:r>
              <a:rPr lang="sk-SK" dirty="0" err="1"/>
              <a:t>Dějiny</a:t>
            </a:r>
            <a:r>
              <a:rPr lang="sk-SK" dirty="0"/>
              <a:t> moderní Číny (od </a:t>
            </a:r>
            <a:r>
              <a:rPr lang="sk-SK" dirty="0" err="1"/>
              <a:t>počátku</a:t>
            </a:r>
            <a:r>
              <a:rPr lang="sk-SK" dirty="0"/>
              <a:t> 19. </a:t>
            </a:r>
            <a:r>
              <a:rPr lang="sk-SK" dirty="0" err="1"/>
              <a:t>století</a:t>
            </a:r>
            <a:r>
              <a:rPr lang="sk-SK" dirty="0"/>
              <a:t>)</a:t>
            </a:r>
          </a:p>
          <a:p>
            <a:r>
              <a:rPr lang="sk-SK" dirty="0" err="1"/>
              <a:t>Dějiny</a:t>
            </a:r>
            <a:r>
              <a:rPr lang="sk-SK" dirty="0"/>
              <a:t> </a:t>
            </a:r>
            <a:r>
              <a:rPr lang="sk-SK" dirty="0" err="1"/>
              <a:t>čínského</a:t>
            </a:r>
            <a:r>
              <a:rPr lang="sk-SK" dirty="0"/>
              <a:t> </a:t>
            </a:r>
            <a:r>
              <a:rPr lang="sk-SK" dirty="0" err="1"/>
              <a:t>myšlení</a:t>
            </a:r>
            <a:endParaRPr lang="sk-SK" dirty="0"/>
          </a:p>
          <a:p>
            <a:r>
              <a:rPr lang="sk-SK" dirty="0" err="1"/>
              <a:t>Dějiny</a:t>
            </a:r>
            <a:r>
              <a:rPr lang="sk-SK" dirty="0"/>
              <a:t> </a:t>
            </a:r>
            <a:r>
              <a:rPr lang="sk-SK" dirty="0" err="1"/>
              <a:t>čínské</a:t>
            </a:r>
            <a:r>
              <a:rPr lang="sk-SK" dirty="0"/>
              <a:t> </a:t>
            </a:r>
            <a:r>
              <a:rPr lang="sk-SK" dirty="0" err="1"/>
              <a:t>literatury</a:t>
            </a:r>
            <a:endParaRPr lang="sk-SK" dirty="0"/>
          </a:p>
          <a:p>
            <a:endParaRPr lang="sk-SK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FB6DF62-FC51-E44B-A5DE-1F9C2C7ED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9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447">
        <p:fade/>
      </p:transition>
    </mc:Choice>
    <mc:Fallback xmlns="">
      <p:transition spd="med" advTm="344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718</Words>
  <Application>Microsoft Macintosh PowerPoint</Application>
  <PresentationFormat>Širokouhlá</PresentationFormat>
  <Paragraphs>164</Paragraphs>
  <Slides>18</Slides>
  <Notes>0</Notes>
  <HiddenSlides>0</HiddenSlides>
  <MMClips>18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Čínská studia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Kopáček</dc:creator>
  <cp:lastModifiedBy>magdalena maslakova</cp:lastModifiedBy>
  <cp:revision>44</cp:revision>
  <dcterms:created xsi:type="dcterms:W3CDTF">2019-01-14T09:51:58Z</dcterms:created>
  <dcterms:modified xsi:type="dcterms:W3CDTF">2022-01-14T15:40:31Z</dcterms:modified>
</cp:coreProperties>
</file>