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8" r:id="rId4"/>
    <p:sldId id="257" r:id="rId5"/>
    <p:sldId id="258" r:id="rId6"/>
    <p:sldId id="259" r:id="rId7"/>
    <p:sldId id="262" r:id="rId8"/>
    <p:sldId id="270" r:id="rId9"/>
    <p:sldId id="264" r:id="rId10"/>
    <p:sldId id="266" r:id="rId11"/>
    <p:sldId id="267" r:id="rId12"/>
    <p:sldId id="269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20D66-2E82-4F1B-996C-508B86C8F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1FC395-8BFA-4B21-993B-1EC20746F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AB0EB4-4308-4BB6-AE5B-4EC67877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6B5626-7561-4503-89A8-2EA7589F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F4952F-F039-437A-B296-FBE0B434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5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FBBFA-BEFE-479E-A0EB-DD8AF53E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BC85FD-C3BF-4306-B339-D1B74DDD0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3C3942-C885-4DB9-85AC-5E958A92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502A12-CA74-4824-A0AF-629A2CF2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08196C-B117-4809-965B-AAB3BDB2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5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4D3079D-264A-4A00-B1B0-24FA58394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79D729-1D7F-435D-BBC3-92D902B36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B3A9E8-258B-4245-9FC3-C996C663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9B1E08-1AAD-4ED8-9B73-D3422B2E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382AEC-AB78-4846-A3F0-1A295F4D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5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F0BDF-B72D-4F69-A8DB-0A3BC60A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8F70D0-DBD1-4C45-BCEA-4249C3F43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F3D8BC-0B59-4BAB-A7EE-7BB3310B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9A45A0-798A-4DEB-ADA5-C58C0C5F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861C53-54D1-4277-B532-422CE1CF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74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78553-0CF6-4628-9B00-CC864313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78051D-8CE2-42C0-AFDA-C72CD02FC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DAC596-2BB8-4BDF-9923-B9C51F29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DA6F2E-8B9E-411E-A1AB-9E8444FC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B63DB1-B2F5-4B3D-9CC1-13451291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7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25D6AE-5945-447C-A63A-6444BA20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B59F2-CA23-4CCF-AC74-8FA5F3D02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7738BC-81C0-4123-B9F9-7F15A8021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C9208D-2414-4E68-B272-5BCF99CC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433FD0-54F7-4981-A799-5806C8A6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C5A427-6BE1-4A2C-9293-4E557675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92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F03073-AE32-40EC-852F-8C4E98C0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2EFCCC-1890-4C61-BFF8-AEADDB27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2AADCE-3A11-40CC-9234-D37545462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3C5BE3-3B95-4F2D-AE46-9601FBECC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DCC139-EE48-49D6-B8C0-FAC4E3700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01FDEBE-80CA-4D56-8FAE-9C7247E2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A578603-3D2F-4681-AA34-CED8441D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21C3110-E81E-4792-A99A-16899401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3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07E7B-C462-4915-8C5F-2C93D5F9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B8B9D1-8F2B-4916-A4E3-159D754E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339EEF-6F72-4337-8893-09384A3F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47A635-3C82-41CD-96F8-14F1BFB0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0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E09B5A-038A-48CF-827C-884D6B61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4E26CC0-349B-4BA2-9A29-EAFE04D7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495490-4DFB-4529-847D-D3F77113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59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9D34F-9D31-40C2-9052-E1677A05B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12A0F2-2ECD-484C-A27B-25A51E9A6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3C3B66-D811-4454-BD9E-7737910ED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93381-B1C8-4609-9781-6FE7B81F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51779A-3289-41AA-90EB-B52928AE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BA8326-301E-4B62-BB06-09578551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2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1F96C-C818-4351-99B5-D8EBA38D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44A16CF-9EEB-4D9D-8907-D624FE8F1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A8695C-4BEE-4D64-8090-9F38C40CF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283ED6-83A2-41F5-A448-9070333D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287455-803B-43B3-83AA-BAAA9C73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B32D19-4D10-4717-A45E-C5F20313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2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FAA56FF-4BD8-42C3-B2EA-E3CCBB07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FB6394-E4D4-44EA-B7FB-732E7BE3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CA3042-67E8-47C3-B19F-09103AF8F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79FBE-AF22-44D3-A275-456E3D1F8F56}" type="datetimeFigureOut">
              <a:rPr lang="en-GB" smtClean="0"/>
              <a:t>14/11/2020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6AABE5-4D4E-450B-9D27-1EE5A23C6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534D64-977D-4DD7-9FD2-C98B4C160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6D04-3974-489A-B982-71E3B9679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41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231A3-4D87-47AF-85EE-F810BBE28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1931" y="1140964"/>
            <a:ext cx="8468139" cy="4576072"/>
          </a:xfrm>
          <a:solidFill>
            <a:srgbClr val="FFFFFF">
              <a:alpha val="60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b="1" dirty="0"/>
              <a:t>Vyobrazení Číňanů na fotografiích ve spojitosti s onemocněním SARS-CoV-2</a:t>
            </a:r>
            <a:br>
              <a:rPr lang="cs-CZ" b="1" dirty="0"/>
            </a:br>
            <a:r>
              <a:rPr lang="cs-CZ" b="1" dirty="0"/>
              <a:t>na českých zpravodajských webech</a:t>
            </a:r>
            <a:endParaRPr lang="en-GB" b="1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D991F74-F22C-4425-B08A-0CFD382B6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8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0">
        <p14:ferris dir="l"/>
      </p:transition>
    </mc:Choice>
    <mc:Fallback>
      <p:transition spd="slow" advTm="19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684F6-B882-4123-AADE-39BB4B920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Internetové zdroje fotografií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D903-73BD-450F-9CFC-F6ED5890EDF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cs-CZ" dirty="0"/>
              <a:t>Foto 4</a:t>
            </a:r>
          </a:p>
          <a:p>
            <a:pPr marL="0" indent="0" algn="just">
              <a:buNone/>
            </a:pPr>
            <a:r>
              <a:rPr lang="cs-CZ" sz="2400" dirty="0"/>
              <a:t>https://www.reflex.cz/galerie/komentare/114484/cina-versus-koronavirus-stat-zacal-zabirat-soukrome-nemocnice-hotely-i-byty-zabavil-i-rousky?foto=8</a:t>
            </a:r>
          </a:p>
          <a:p>
            <a:pPr algn="just"/>
            <a:r>
              <a:rPr lang="cs-CZ" dirty="0"/>
              <a:t>Foto 5</a:t>
            </a:r>
          </a:p>
          <a:p>
            <a:pPr marL="0" indent="0" algn="just">
              <a:buNone/>
            </a:pPr>
            <a:r>
              <a:rPr lang="cs-CZ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https://www.reflex.cz/galerie/zpravy/113870/smrtici-koronavirus-cina-uz-eviduje-26-obeti-noveho-viru-uzavreno-je-11-mest-s-37-miliony-obyvatel?foto=0</a:t>
            </a:r>
          </a:p>
          <a:p>
            <a:pPr algn="just"/>
            <a:r>
              <a:rPr lang="cs-CZ" dirty="0"/>
              <a:t>Foto 6</a:t>
            </a:r>
          </a:p>
          <a:p>
            <a:pPr marL="0" indent="0" algn="just"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https://www.reflex.cz/galerie/komentare/114484/cina-versus-koronavirus-stat-zacal-zabirat-soukrome-nemocnice-hotely-i-byty-zabavil-i-rousky?foto=12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64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684F6-B882-4123-AADE-39BB4B920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Internetové zdroje fotografií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D903-73BD-450F-9CFC-F6ED5890EDF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cs-CZ" dirty="0"/>
              <a:t>Foto 7</a:t>
            </a:r>
          </a:p>
          <a:p>
            <a:pPr marL="0" indent="0" algn="just">
              <a:buNone/>
            </a:pPr>
            <a:r>
              <a:rPr lang="cs-CZ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https://zahranicni.ihned.cz/c1-66734890-cinske-zkusenosti-ukazuji-ze-tvrda-opatreni-proti-koronaviru-by-mohla-trvat-vic-nez-mesic</a:t>
            </a:r>
          </a:p>
          <a:p>
            <a:pPr algn="just"/>
            <a:r>
              <a:rPr lang="cs-CZ" dirty="0"/>
              <a:t>Foto 8</a:t>
            </a:r>
          </a:p>
          <a:p>
            <a:pPr marL="0" indent="0" algn="just">
              <a:buNone/>
            </a:pPr>
            <a:r>
              <a:rPr lang="cs-CZ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https://zahranicni.ihned.cz/c1-66722150-v-cine-zemrela-v-nedeli-na-koronavir-dalsi-stovka-lidi-pocet-obeti-stoupl-na-1770</a:t>
            </a:r>
          </a:p>
          <a:p>
            <a:r>
              <a:rPr lang="cs-CZ" dirty="0"/>
              <a:t>Foto 9</a:t>
            </a:r>
          </a:p>
          <a:p>
            <a:pPr marL="0" indent="0">
              <a:buNone/>
            </a:pPr>
            <a:r>
              <a:rPr lang="cs-CZ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https://zahranicni.ihned.cz/c1-66723380-na-koronavir-zemrelo-v-cine-uz-vice-nez-2000-lidi-nakazenych-je-74-tisic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98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684F6-B882-4123-AADE-39BB4B920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Internetové zdroje fotografií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D903-73BD-450F-9CFC-F6ED5890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869"/>
            <a:ext cx="10515600" cy="4351338"/>
          </a:xfrm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cs-CZ" dirty="0"/>
              <a:t>Foto 10</a:t>
            </a:r>
          </a:p>
          <a:p>
            <a:pPr marL="0" indent="0" algn="just">
              <a:buNone/>
            </a:pPr>
            <a:r>
              <a:rPr lang="cs-CZ" sz="2400" dirty="0"/>
              <a:t>https://www.irozhlas.cz/zpravy-svet/koronavirus-nakazeni-umrti-cina-svetova-zdravotnicka-organizace_2002170634_kro</a:t>
            </a:r>
          </a:p>
          <a:p>
            <a:pPr algn="just"/>
            <a:r>
              <a:rPr lang="cs-CZ" dirty="0"/>
              <a:t>Foto 11</a:t>
            </a:r>
          </a:p>
          <a:p>
            <a:pPr marL="0" indent="0" algn="just">
              <a:buNone/>
            </a:pPr>
            <a:r>
              <a:rPr lang="cs-CZ" sz="2400" dirty="0"/>
              <a:t>https://www.irozhlas.cz/zpravy-svet/cina-koronavirus-aktivista-pohresovany_2002092121_sot</a:t>
            </a:r>
          </a:p>
          <a:p>
            <a:pPr algn="just"/>
            <a:r>
              <a:rPr lang="cs-CZ" dirty="0"/>
              <a:t>Foto 12</a:t>
            </a:r>
          </a:p>
          <a:p>
            <a:pPr marL="0" indent="0" algn="just">
              <a:buNone/>
            </a:pPr>
            <a:r>
              <a:rPr lang="cs-CZ" sz="2400" dirty="0"/>
              <a:t>https://www.irozhlas.cz/zpravy-svet/koronavirus-nakaza-cina-donald-trump_2002140615_zit</a:t>
            </a:r>
          </a:p>
        </p:txBody>
      </p:sp>
    </p:spTree>
    <p:extLst>
      <p:ext uri="{BB962C8B-B14F-4D97-AF65-F5344CB8AC3E}">
        <p14:creationId xmlns:p14="http://schemas.microsoft.com/office/powerpoint/2010/main" val="406129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86CFE-9AF4-46D8-A485-EB5106F6C8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Odkazy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D5DBC3-301D-4D59-AFAD-D243C9C7D1B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just">
              <a:spcAft>
                <a:spcPts val="800"/>
              </a:spcAft>
            </a:pPr>
            <a:r>
              <a:rPr lang="cs-CZ" dirty="0"/>
              <a:t>https://www.reuters.com/</a:t>
            </a:r>
          </a:p>
          <a:p>
            <a:pPr algn="just">
              <a:spcAft>
                <a:spcPts val="800"/>
              </a:spcAft>
            </a:pPr>
            <a:r>
              <a:rPr lang="cs-CZ" dirty="0"/>
              <a:t>https://legal.thomsonreuters.com/en/about/office-locations</a:t>
            </a:r>
          </a:p>
          <a:p>
            <a:pPr algn="just">
              <a:spcAft>
                <a:spcPts val="800"/>
              </a:spcAft>
            </a:pPr>
            <a:r>
              <a:rPr lang="cs-CZ" dirty="0"/>
              <a:t>https://apnews.com/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9A64130-BA0C-4259-9C5C-3F5EC5A83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6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0">
        <p14:ferris dir="l"/>
      </p:transition>
    </mc:Choice>
    <mc:Fallback>
      <p:transition spd="slow" advTm="23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684F6-B882-4123-AADE-39BB4B920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Abstrakt a metodologie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D903-73BD-450F-9CFC-F6ED5890EDF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cs-CZ" dirty="0"/>
              <a:t>kvalitativní výzkum</a:t>
            </a:r>
          </a:p>
          <a:p>
            <a:pPr algn="just"/>
            <a:r>
              <a:rPr lang="cs-CZ" dirty="0"/>
              <a:t>případová studie</a:t>
            </a:r>
          </a:p>
          <a:p>
            <a:pPr algn="just"/>
            <a:r>
              <a:rPr lang="cs-CZ" dirty="0"/>
              <a:t>obsahová analýza vybraných ilustračních fotografií zveřejněných na českých zpravodajských webech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Novinky.cz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Reflex.cz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iHNed.cz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iROZHLAS.cz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cs-CZ" dirty="0"/>
          </a:p>
          <a:p>
            <a:pPr lvl="1" algn="just">
              <a:buFont typeface="Wingdings" panose="05000000000000000000" pitchFamily="2" charset="2"/>
              <a:buChar char="ü"/>
            </a:pPr>
            <a:endParaRPr lang="cs-CZ" dirty="0"/>
          </a:p>
          <a:p>
            <a:pPr lvl="1" algn="just">
              <a:buFont typeface="Wingdings" panose="05000000000000000000" pitchFamily="2" charset="2"/>
              <a:buChar char="ü"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1E9100-249B-4AA5-9364-51B32FEFC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15">
        <p14:ferris dir="l"/>
      </p:transition>
    </mc:Choice>
    <mc:Fallback>
      <p:transition spd="slow" advTm="31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684F6-B882-4123-AADE-39BB4B920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Abstrakt a metodologie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D903-73BD-450F-9CFC-F6ED5890EDF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cs-CZ" dirty="0"/>
              <a:t>kritéria výběru; fotografie …: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je použitá jako ilustrační foto v online článcích na jedné ze čtyř zkoumaných platforem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je pořízená v Číně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zobrazuje pouze Číňany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dirty="0"/>
              <a:t>byla použita u článku zveřejněného mezi lednem až březnem 2020</a:t>
            </a:r>
          </a:p>
          <a:p>
            <a:pPr marL="457200" lvl="1" indent="0" algn="just">
              <a:buNone/>
            </a:pPr>
            <a:endParaRPr lang="cs-CZ" dirty="0"/>
          </a:p>
          <a:p>
            <a:r>
              <a:rPr lang="cs-CZ" dirty="0"/>
              <a:t>motivy, atmosféra</a:t>
            </a:r>
          </a:p>
          <a:p>
            <a:endParaRPr lang="en-GB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D53FF32-123E-490A-B7E5-5C8186797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49">
        <p14:ferris dir="l"/>
      </p:transition>
    </mc:Choice>
    <mc:Fallback>
      <p:transition spd="slow" advTm="52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36FD4-05EC-4B2C-B73F-2080F464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A818C-E8D8-4861-8010-394D089C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52377B-646B-48BB-B01C-7115E4C5F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788698" cy="38576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96B977-336B-4C9E-9E2E-EC0CFA56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798" y="3409950"/>
            <a:ext cx="6096000" cy="3429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2A509B3-F53A-4DBE-B1C1-16915689E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8" y="214310"/>
            <a:ext cx="6096002" cy="342900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D351C15-1136-4D50-BED4-24C3ECCE6A3A}"/>
              </a:ext>
            </a:extLst>
          </p:cNvPr>
          <p:cNvSpPr txBox="1"/>
          <p:nvPr/>
        </p:nvSpPr>
        <p:spPr>
          <a:xfrm>
            <a:off x="4414838" y="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1</a:t>
            </a:r>
            <a:endParaRPr lang="en-GB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28EF8EC-527E-4A61-A2DE-482830E462D3}"/>
              </a:ext>
            </a:extLst>
          </p:cNvPr>
          <p:cNvSpPr txBox="1"/>
          <p:nvPr/>
        </p:nvSpPr>
        <p:spPr>
          <a:xfrm>
            <a:off x="10858500" y="419427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2</a:t>
            </a:r>
            <a:endParaRPr lang="en-GB" sz="2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37D7DA-8E4F-4A65-AC64-F692F8C16844}"/>
              </a:ext>
            </a:extLst>
          </p:cNvPr>
          <p:cNvSpPr txBox="1"/>
          <p:nvPr/>
        </p:nvSpPr>
        <p:spPr>
          <a:xfrm>
            <a:off x="8084223" y="6248397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3</a:t>
            </a:r>
            <a:endParaRPr lang="en-GB" sz="28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C0C1B05-C08E-4B02-866F-D7BC79253AED}"/>
              </a:ext>
            </a:extLst>
          </p:cNvPr>
          <p:cNvSpPr txBox="1"/>
          <p:nvPr/>
        </p:nvSpPr>
        <p:spPr>
          <a:xfrm>
            <a:off x="64414" y="6248397"/>
            <a:ext cx="1735810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Novinky.cz</a:t>
            </a:r>
            <a:endParaRPr lang="en-GB" sz="28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37EF737-E80E-4209-973D-977B4849F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5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12">
        <p14:ferris dir="l"/>
      </p:transition>
    </mc:Choice>
    <mc:Fallback>
      <p:transition spd="slow" advTm="174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F6A45-DBE1-4CEC-A862-A95CD68B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FFEF8-2BB1-4EE7-B766-E83F45AD7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B7890E-7AE6-44A1-A67A-F93F4503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17" y="-19958"/>
            <a:ext cx="652700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D786D2-2D68-4183-85F5-32A60A2C7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73" y="3326296"/>
            <a:ext cx="5266261" cy="35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190933A-10BB-45F9-B658-64565584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4" y="3305433"/>
            <a:ext cx="5521395" cy="35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A7E3D1C-B2E8-4DC1-9663-1B0A6A87660C}"/>
              </a:ext>
            </a:extLst>
          </p:cNvPr>
          <p:cNvSpPr txBox="1"/>
          <p:nvPr/>
        </p:nvSpPr>
        <p:spPr>
          <a:xfrm>
            <a:off x="4038985" y="-2767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4</a:t>
            </a:r>
            <a:endParaRPr lang="en-GB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C922CE6-A9FA-4D35-87B8-49BF5FA89669}"/>
              </a:ext>
            </a:extLst>
          </p:cNvPr>
          <p:cNvSpPr txBox="1"/>
          <p:nvPr/>
        </p:nvSpPr>
        <p:spPr>
          <a:xfrm>
            <a:off x="4518852" y="342900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5</a:t>
            </a:r>
            <a:endParaRPr lang="en-GB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71C98C9-A785-4C5E-9448-18050D189AFB}"/>
              </a:ext>
            </a:extLst>
          </p:cNvPr>
          <p:cNvSpPr txBox="1"/>
          <p:nvPr/>
        </p:nvSpPr>
        <p:spPr>
          <a:xfrm>
            <a:off x="10346192" y="342900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6</a:t>
            </a:r>
            <a:endParaRPr lang="en-GB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9C56C22-AAEC-4AD5-B0A0-52CE21B8B2B5}"/>
              </a:ext>
            </a:extLst>
          </p:cNvPr>
          <p:cNvSpPr txBox="1"/>
          <p:nvPr/>
        </p:nvSpPr>
        <p:spPr>
          <a:xfrm>
            <a:off x="255134" y="284163"/>
            <a:ext cx="1735810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Reflex.cz</a:t>
            </a:r>
            <a:endParaRPr lang="en-GB" sz="28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46D9AE8-2A64-43CA-A055-215848E28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15">
        <p14:ferris dir="l"/>
      </p:transition>
    </mc:Choice>
    <mc:Fallback>
      <p:transition spd="slow" advTm="138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27E96-25C1-4799-921F-20409C1C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EB0ECD-DA2C-4E2F-A917-90916A068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Čína Koranavirus nemoc">
            <a:extLst>
              <a:ext uri="{FF2B5EF4-FFF2-40B4-BE49-F238E27FC236}">
                <a16:creationId xmlns:a16="http://schemas.microsoft.com/office/drawing/2014/main" id="{8FA3E338-277F-47BF-8D36-A8236D40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794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oronavirus, Čína">
            <a:extLst>
              <a:ext uri="{FF2B5EF4-FFF2-40B4-BE49-F238E27FC236}">
                <a16:creationId xmlns:a16="http://schemas.microsoft.com/office/drawing/2014/main" id="{C83A5B57-9E63-4F51-A077-46D52EE5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381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čína, koronavirus, virus, nákaza, nemoc">
            <a:extLst>
              <a:ext uri="{FF2B5EF4-FFF2-40B4-BE49-F238E27FC236}">
                <a16:creationId xmlns:a16="http://schemas.microsoft.com/office/drawing/2014/main" id="{B2A68479-6766-4F9E-9F4F-D8D8D5A8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6576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D7CA6BE-1578-4A38-BFF0-B1ABC76B0CF7}"/>
              </a:ext>
            </a:extLst>
          </p:cNvPr>
          <p:cNvSpPr txBox="1"/>
          <p:nvPr/>
        </p:nvSpPr>
        <p:spPr>
          <a:xfrm>
            <a:off x="6299200" y="2687827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7</a:t>
            </a:r>
            <a:endParaRPr lang="en-GB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C47792-6280-4590-95D7-9F128A3AA40B}"/>
              </a:ext>
            </a:extLst>
          </p:cNvPr>
          <p:cNvSpPr txBox="1"/>
          <p:nvPr/>
        </p:nvSpPr>
        <p:spPr>
          <a:xfrm>
            <a:off x="203200" y="5161549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8</a:t>
            </a:r>
            <a:endParaRPr lang="en-GB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4381D64-C344-43D1-AD2D-512512A9A030}"/>
              </a:ext>
            </a:extLst>
          </p:cNvPr>
          <p:cNvSpPr txBox="1"/>
          <p:nvPr/>
        </p:nvSpPr>
        <p:spPr>
          <a:xfrm>
            <a:off x="6800850" y="631190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9</a:t>
            </a:r>
            <a:endParaRPr lang="en-GB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2E1708-7FA0-4664-8104-C77549967223}"/>
              </a:ext>
            </a:extLst>
          </p:cNvPr>
          <p:cNvSpPr txBox="1"/>
          <p:nvPr/>
        </p:nvSpPr>
        <p:spPr>
          <a:xfrm>
            <a:off x="203200" y="581457"/>
            <a:ext cx="1519583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iHNed.cz</a:t>
            </a:r>
            <a:endParaRPr lang="en-GB" sz="28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5FDA3CA-F16B-48FA-BDDC-5E8DFE943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3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08">
        <p14:ferris dir="l"/>
      </p:transition>
    </mc:Choice>
    <mc:Fallback>
      <p:transition spd="slow" advTm="118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5A3CF-3828-48AD-8B26-BD7EB019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61CB52-E21A-4DFE-AB06-AAB80229F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8B252C-C0C9-440D-9540-23E0812E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3512"/>
            <a:ext cx="59055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DAE9477-DF6B-40A4-8EAC-E1CD8A01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58" y="3533775"/>
            <a:ext cx="59055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C97E3D0-7630-489A-BEB3-726AA8A36722}"/>
              </a:ext>
            </a:extLst>
          </p:cNvPr>
          <p:cNvSpPr txBox="1"/>
          <p:nvPr/>
        </p:nvSpPr>
        <p:spPr>
          <a:xfrm>
            <a:off x="190500" y="2905780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10</a:t>
            </a:r>
            <a:endParaRPr lang="en-GB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C4CD72-8307-4C05-8A23-E55CFA4A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879" y="582319"/>
            <a:ext cx="59055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C8E302-4AD7-4D05-A7EA-272EEAA1ABAB}"/>
              </a:ext>
            </a:extLst>
          </p:cNvPr>
          <p:cNvSpPr txBox="1"/>
          <p:nvPr/>
        </p:nvSpPr>
        <p:spPr>
          <a:xfrm>
            <a:off x="10829925" y="3366759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Foto 11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6E185B-2395-4B3E-9358-6CAA6C9D3A70}"/>
              </a:ext>
            </a:extLst>
          </p:cNvPr>
          <p:cNvSpPr txBox="1"/>
          <p:nvPr/>
        </p:nvSpPr>
        <p:spPr>
          <a:xfrm>
            <a:off x="1977058" y="6255871"/>
            <a:ext cx="234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Foto 12</a:t>
            </a:r>
            <a:endParaRPr lang="en-GB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84CE19-527F-46DD-9E39-0F90CC673D46}"/>
              </a:ext>
            </a:extLst>
          </p:cNvPr>
          <p:cNvSpPr txBox="1"/>
          <p:nvPr/>
        </p:nvSpPr>
        <p:spPr>
          <a:xfrm>
            <a:off x="9196629" y="5568484"/>
            <a:ext cx="2036625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iROZHLAS.cz</a:t>
            </a:r>
            <a:endParaRPr lang="en-GB" sz="28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6DED819-8C1A-4485-A786-DADAA70CE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30">
        <p14:ferris dir="l"/>
      </p:transition>
    </mc:Choice>
    <mc:Fallback>
      <p:transition spd="slow" advTm="10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B1A0E73-B278-41CD-81A9-B767EF120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cs-CZ" b="1" dirty="0"/>
              <a:t>Shrnutí</a:t>
            </a:r>
            <a:endParaRPr lang="en-GB" b="1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A23F6B2-BAC6-4AAF-A830-7A6B22A3A9D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cs-CZ" dirty="0"/>
              <a:t>nemocniční prostředí, volnočasové aktivity, cestování a velké davy</a:t>
            </a:r>
          </a:p>
          <a:p>
            <a:r>
              <a:rPr lang="cs-CZ" dirty="0"/>
              <a:t>katastrofické, neutrální, zmatečné, vyvolávající úzkost a strach</a:t>
            </a:r>
          </a:p>
          <a:p>
            <a:endParaRPr lang="cs-CZ" dirty="0"/>
          </a:p>
          <a:p>
            <a:r>
              <a:rPr lang="cs-CZ" dirty="0"/>
              <a:t>zdroje: Reuters (</a:t>
            </a:r>
            <a:r>
              <a:rPr lang="cs-CZ" dirty="0" err="1"/>
              <a:t>China</a:t>
            </a:r>
            <a:r>
              <a:rPr lang="cs-CZ" dirty="0"/>
              <a:t> </a:t>
            </a:r>
            <a:r>
              <a:rPr lang="cs-CZ" dirty="0" err="1"/>
              <a:t>Daily</a:t>
            </a:r>
            <a:r>
              <a:rPr lang="cs-CZ" dirty="0"/>
              <a:t>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 (ČTK)</a:t>
            </a:r>
          </a:p>
          <a:p>
            <a:r>
              <a:rPr lang="cs-CZ" dirty="0"/>
              <a:t>chybí: detailní popisky, zdroje</a:t>
            </a:r>
          </a:p>
          <a:p>
            <a:endParaRPr lang="cs-CZ" dirty="0"/>
          </a:p>
          <a:p>
            <a:r>
              <a:rPr lang="cs-CZ" dirty="0"/>
              <a:t>důležité: kritické uvažování</a:t>
            </a:r>
            <a:endParaRPr lang="en-GB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C8387C6-3832-4619-A8CD-927C1727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486">
        <p14:ferris dir="l"/>
      </p:transition>
    </mc:Choice>
    <mc:Fallback>
      <p:transition spd="slow" advTm="215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684F6-B882-4123-AADE-39BB4B920E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 algn="ctr"/>
            <a:r>
              <a:rPr lang="cs-CZ" b="1" dirty="0"/>
              <a:t>Internetové zdroje fotografií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D903-73BD-450F-9CFC-F6ED5890EDF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pPr algn="just"/>
            <a:r>
              <a:rPr lang="cs-CZ" dirty="0"/>
              <a:t>Foto 1</a:t>
            </a:r>
          </a:p>
          <a:p>
            <a:pPr marL="0" indent="0" algn="just">
              <a:buNone/>
            </a:pPr>
            <a:r>
              <a:rPr lang="cs-CZ" sz="2400" dirty="0"/>
              <a:t>https://www.novinky.cz/zahranicni/svet/clanek/v-cine-kvuli-koronaviru-zacinaji-padat-hlavy-40313324</a:t>
            </a:r>
          </a:p>
          <a:p>
            <a:pPr algn="just"/>
            <a:r>
              <a:rPr lang="cs-CZ" dirty="0"/>
              <a:t>Foto 2</a:t>
            </a:r>
          </a:p>
          <a:p>
            <a:pPr marL="0" indent="0" algn="just">
              <a:buNone/>
            </a:pPr>
            <a:r>
              <a:rPr lang="cs-CZ" sz="2400" dirty="0"/>
              <a:t>https://www.novinky.cz/zahranicni/svet/clanek/epidemie-koronaviru-se-v-cine-vymyka-kontrole-40311013</a:t>
            </a:r>
          </a:p>
          <a:p>
            <a:pPr algn="just"/>
            <a:r>
              <a:rPr lang="cs-CZ" dirty="0"/>
              <a:t>Foto 3</a:t>
            </a:r>
          </a:p>
          <a:p>
            <a:pPr marL="0" indent="0" algn="just">
              <a:buNone/>
            </a:pPr>
            <a:r>
              <a:rPr lang="cs-CZ" sz="2400" dirty="0"/>
              <a:t>https://www.novinky.cz/ekonomika/clanek/boj-proti-koronaviru-cina-rekviruje-hotely-koleje-soukrome-nemocnice-i-auta-40313229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FED00F4-9481-490A-AE2D-D2B868939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7">
        <p14:ferris dir="l"/>
      </p:transition>
    </mc:Choice>
    <mc:Fallback>
      <p:transition spd="slow" advTm="10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401</Words>
  <Application>Microsoft Office PowerPoint</Application>
  <PresentationFormat>Širokoúhlá obrazovka</PresentationFormat>
  <Paragraphs>74</Paragraphs>
  <Slides>13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Vyobrazení Číňanů na fotografiích ve spojitosti s onemocněním SARS-CoV-2 na českých zpravodajských webech</vt:lpstr>
      <vt:lpstr>Abstrakt a metodologie</vt:lpstr>
      <vt:lpstr>Abstrakt a metodologie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Internetové zdroje fotografií</vt:lpstr>
      <vt:lpstr>Internetové zdroje fotografií</vt:lpstr>
      <vt:lpstr>Internetové zdroje fotografií</vt:lpstr>
      <vt:lpstr>Internetové zdroje fotografií</vt:lpstr>
      <vt:lpstr>Odkazy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Nina Krutilová</dc:creator>
  <cp:lastModifiedBy>Nina Krutilová</cp:lastModifiedBy>
  <cp:revision>37</cp:revision>
  <dcterms:created xsi:type="dcterms:W3CDTF">2020-10-10T14:37:10Z</dcterms:created>
  <dcterms:modified xsi:type="dcterms:W3CDTF">2020-11-14T11:31:23Z</dcterms:modified>
</cp:coreProperties>
</file>