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44"/>
  </p:notesMasterIdLst>
  <p:handoutMasterIdLst>
    <p:handoutMasterId r:id="rId45"/>
  </p:handoutMasterIdLst>
  <p:sldIdLst>
    <p:sldId id="257" r:id="rId3"/>
    <p:sldId id="261" r:id="rId4"/>
    <p:sldId id="272" r:id="rId5"/>
    <p:sldId id="256" r:id="rId6"/>
    <p:sldId id="304" r:id="rId7"/>
    <p:sldId id="298" r:id="rId8"/>
    <p:sldId id="299" r:id="rId9"/>
    <p:sldId id="291" r:id="rId10"/>
    <p:sldId id="300" r:id="rId11"/>
    <p:sldId id="301" r:id="rId12"/>
    <p:sldId id="302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280" r:id="rId36"/>
    <p:sldId id="267" r:id="rId37"/>
    <p:sldId id="327" r:id="rId38"/>
    <p:sldId id="270" r:id="rId39"/>
    <p:sldId id="281" r:id="rId40"/>
    <p:sldId id="290" r:id="rId41"/>
    <p:sldId id="283" r:id="rId42"/>
    <p:sldId id="328" r:id="rId43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C1D69E3-2105-4BE3-8A7A-A8F228741AAA}" type="datetime1">
              <a:rPr lang="cs-CZ" smtClean="0"/>
              <a:t>15.11.2020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33ADDF-418B-4AEE-81B9-E77B3218F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959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427B97C-D5B4-4374-833E-E42EA10481D2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75029A-2D1E-47A5-9598-4A9AC47B3AC1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30770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75029A-2D1E-47A5-9598-4A9AC47B3AC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17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75029A-2D1E-47A5-9598-4A9AC47B3A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55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5E6D74-B030-41C2-B8F6-9CFD29A46FD0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832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1BE52F-D6A8-4535-A7CA-1FFB9210EB30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317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15C1FA-0921-44A8-8446-4EF988E2C17E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4623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0DE6F-51A3-43FF-AB41-4B1D18C23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6690F9-93B8-44F6-95C9-E873F74D0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6E0A32-555C-4E66-9154-D7643C00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0D4B-1C91-4072-BD6A-216F25DD92B0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72A175-96E5-41DC-9E71-C2636E759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94FAC3-CCD8-4718-9C42-C6A7CC1B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197A-C08F-4EEF-8873-5122F81D2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44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8C1DC6-917F-481D-AF07-2D5F4979E65B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46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4C6BB5-3C88-4502-85F3-83B0B8E55F4E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361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46F8A4-4CC7-4A7A-BFE6-47013A416C72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2187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FCA32A-E7AF-45FF-B68D-1FF8E0CC275C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009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5145D7-9E40-4352-A3FA-9FE056BDE1E1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18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966B0D-EB77-4B92-8F13-0C313A12E141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9762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03E277-5249-4E8C-B1A9-BC326F695F92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436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6120B6-9C99-43A3-A5C2-FF0B02CF4EC6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2D6987-FB6D-4DB8-81B8-AD0F35E3BB5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2229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0B6106D-2F7B-4D3C-AD69-AACD1E88B0D1}" type="datetime1">
              <a:rPr lang="cs-CZ" noProof="0" smtClean="0"/>
              <a:t>15.11.2020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62D6987-FB6D-4DB8-81B8-AD0F35E3BB5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815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402DCB5-1C02-4A69-A9DB-D8AD17C4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100A84-59F7-4CC7-A53B-1AABC02BF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5E4B74-71E3-4D46-8E59-15D14A59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70D4B-1C91-4072-BD6A-216F25DD92B0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CC05C7-756C-436F-86AC-035442AAE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4C09A5-06F9-4026-8BBC-CDCA408EA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D197A-C08F-4EEF-8873-5122F81D2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98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cinskastudia.phil.muni.cz/studentske-projekty/nabozenstvi/vyvoj-vztahu-mezi-cinskou-lidovou-republikou-a-vatikane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eds-a-ebscohost-com.ezproxy.muni.cz/eds/pdfviewer/pdfviewer?vid=3&amp;sid=1c7ff4be-4767-4ca2-be85-b31144d07251%40sessionmgr10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cs.wikipedia.org/wiki/Komunistick%C3%A1_strana_%C4%8C%C3%ADny" TargetMode="External"/><Relationship Id="rId7" Type="http://schemas.openxmlformats.org/officeDocument/2006/relationships/hyperlink" Target="https://cs.wikipedia.org/wiki/Jan_Pavel_I" TargetMode="External"/><Relationship Id="rId2" Type="http://schemas.openxmlformats.org/officeDocument/2006/relationships/hyperlink" Target="https://www.aktualne.cz/wiki/geografie/staty-a-mesta/cina/r~i:wiki:2003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s.wikipedia.org/wiki/Pavel_VI" TargetMode="External"/><Relationship Id="rId5" Type="http://schemas.openxmlformats.org/officeDocument/2006/relationships/hyperlink" Target="https://citaty.net/autori/jan-xxiii/" TargetMode="External"/><Relationship Id="rId4" Type="http://schemas.openxmlformats.org/officeDocument/2006/relationships/hyperlink" Target="https://cs.wikipedia.org/wiki/Pius_XI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Benedikt_XVI" TargetMode="External"/><Relationship Id="rId2" Type="http://schemas.openxmlformats.org/officeDocument/2006/relationships/hyperlink" Target="https://www.cirkev.cz/archiv/130930-jan-pavel-ii-bude-svatorecen-27-dubna-2014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s://www.forum24.cz/krestane-v-cine-zazivaji-nejvetsi-perzekuci-za-desitky-let-cilem-je-eliminace-nabozenstvi/" TargetMode="External"/><Relationship Id="rId4" Type="http://schemas.openxmlformats.org/officeDocument/2006/relationships/hyperlink" Target="https://www.paulinky.cz/obchod/produkt/Obraz-papez-Frantisek-120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ozhlas.cz/komentare/cina-azyl-ministerstvo-vnitra-komentar_1811060756_ako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www.epochtimes.cz/2017120323911/Zadatele-o-azyl-krestane-z-Ciny-dva-roky-cekaji-na-vyjadreni-uradu.-Ceske-osobnosti-kritizuji-postup-CR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zpravy.aktualne.cz/zahranici/americky-ministr-zahranici-pompeo-se-setka-s-vystrcilem-pred/r~ba7a759ed7d911ea8972ac1f6b220ee8/" TargetMode="External"/><Relationship Id="rId5" Type="http://schemas.openxmlformats.org/officeDocument/2006/relationships/hyperlink" Target="https://proboha.cz/magazin/zivot/irozhlas-cz/2020/04/i-kdyz-jsme-utekli-vlada-nas-tu-sleduje-rika-cinska-krestanka-a-zadatelka-o-azyl-v-cesku/" TargetMode="External"/><Relationship Id="rId4" Type="http://schemas.openxmlformats.org/officeDocument/2006/relationships/hyperlink" Target="https://www.cirkev.cz/cs/perzekuce-krestanu?p.Page=4&amp;t=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12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Tchajwan_(%C4%8C%C3%ADnsk%C3%A1_lidov%C3%A1_republika)" TargetMode="External"/><Relationship Id="rId2" Type="http://schemas.openxmlformats.org/officeDocument/2006/relationships/hyperlink" Target="https://sinopsis.cz/jedna-cina-a-provincie-taiwan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s://www.e15.cz/zahranicni/stoupenci-hongkongske-vlady-uz-nechteji-nasili-demonstrovali-na-podporu-policie-1360787" TargetMode="External"/><Relationship Id="rId4" Type="http://schemas.openxmlformats.org/officeDocument/2006/relationships/hyperlink" Target="https://cs.wikipedia.org/wiki/Joseph_Zen_Ze-kiun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e15.cz/zahranicni/stoupenci-hongkongske-vlady-uz-nechteji-nasili-demonstrovali-na-podporu-policie-1360787" TargetMode="External"/><Relationship Id="rId7" Type="http://schemas.openxmlformats.org/officeDocument/2006/relationships/hyperlink" Target="http://www.asianews.it/news-en/Press-Office-announces-a-%E2%80%98Provisional-Agreement%E2%80%99-between-China-and-the-Holy-See,-the-beginning-of-a-process,-says-Greg-Burke-45010.html" TargetMode="External"/><Relationship Id="rId2" Type="http://schemas.openxmlformats.org/officeDocument/2006/relationships/hyperlink" Target="https://cs.wikipedia.org/wiki/Joseph_Zen_Ze-kiun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cregister.com/news/vatican-and-china-renew-provisional-agreement-on-appointment-of-bishops" TargetMode="External"/><Relationship Id="rId5" Type="http://schemas.openxmlformats.org/officeDocument/2006/relationships/hyperlink" Target="https://ct24.ceskatelevize.cz/svet/2911757-hongkong-se-modli-za-hrisniky-policie-rozhani-nepovoleny-protest-vodnimi-dely" TargetMode="External"/><Relationship Id="rId4" Type="http://schemas.openxmlformats.org/officeDocument/2006/relationships/hyperlink" Target="https://zahranicni.ihned.cz/c1-66586640-pres-pul-milionu-lidi-protestovalo-v-hongkongu-proti-vydavani-podezrelych-osob-do-pevninske-cin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733426"/>
            <a:ext cx="9067800" cy="2209800"/>
          </a:xfrm>
        </p:spPr>
        <p:txBody>
          <a:bodyPr rtlCol="0">
            <a:noAutofit/>
          </a:bodyPr>
          <a:lstStyle/>
          <a:p>
            <a:pPr algn="just" rtl="0"/>
            <a:r>
              <a:rPr lang="cs-CZ" sz="3600" dirty="0"/>
              <a:t>SINO-VATIKÁNSKÉ VZTAHY</a:t>
            </a:r>
            <a:endParaRPr lang="cs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77500" lnSpcReduction="20000"/>
          </a:bodyPr>
          <a:lstStyle/>
          <a:p>
            <a:pPr rtl="0"/>
            <a:endParaRPr lang="cs" dirty="0"/>
          </a:p>
          <a:p>
            <a:pPr rtl="0"/>
            <a:r>
              <a:rPr lang="cs" sz="2800" dirty="0"/>
              <a:t>Vendula Horáčková</a:t>
            </a:r>
          </a:p>
          <a:p>
            <a:pPr rtl="0"/>
            <a:endParaRPr lang="cs" sz="2800" dirty="0"/>
          </a:p>
          <a:p>
            <a:pPr rtl="0"/>
            <a:endParaRPr lang="cs" sz="2800" dirty="0"/>
          </a:p>
          <a:p>
            <a:r>
              <a:rPr lang="en-US" sz="2800" dirty="0"/>
              <a:t>489285@mail.muni.cz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18770D-539A-4BCB-9920-A29A8FF60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09" y="90845"/>
            <a:ext cx="868362" cy="868362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3BAB6928-6A55-4817-B9CB-5E48C3AB3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3"/>
    </mc:Choice>
    <mc:Fallback xmlns="">
      <p:transition spd="slow" advTm="19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2905125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Pius XII.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5" y="2101849"/>
            <a:ext cx="7075487" cy="41560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Vatikán odmítl ČLR zvolené biskupy</a:t>
            </a: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Ti, jenž </a:t>
            </a:r>
            <a:r>
              <a:rPr lang="cs-CZ" sz="2400" dirty="0"/>
              <a:t>jsou</a:t>
            </a:r>
            <a:r>
              <a:rPr lang="cs-CZ" sz="2400" dirty="0">
                <a:solidFill>
                  <a:schemeClr val="tx1"/>
                </a:solidFill>
              </a:rPr>
              <a:t> loajální papeži – </a:t>
            </a:r>
            <a:r>
              <a:rPr lang="cs-CZ" sz="2400" b="1" dirty="0">
                <a:solidFill>
                  <a:schemeClr val="tx1"/>
                </a:solidFill>
              </a:rPr>
              <a:t>podzemní církev </a:t>
            </a:r>
            <a:r>
              <a:rPr lang="cs-CZ" sz="2400" dirty="0">
                <a:solidFill>
                  <a:schemeClr val="tx1"/>
                </a:solidFill>
              </a:rPr>
              <a:t>(</a:t>
            </a:r>
            <a:r>
              <a:rPr lang="zh-C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地下教会</a:t>
            </a:r>
            <a:r>
              <a:rPr lang="cs-CZ" altLang="zh-C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)</a:t>
            </a:r>
            <a:endParaRPr lang="cs-CZ" sz="2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12" name="Obrázek 11" descr="Obsah obrázku muž, osoba, hora, vpředu&#10;&#10;Popis byl vytvořen automaticky">
            <a:extLst>
              <a:ext uri="{FF2B5EF4-FFF2-40B4-BE49-F238E27FC236}">
                <a16:creationId xmlns:a16="http://schemas.microsoft.com/office/drawing/2014/main" id="{299475F4-CB27-448F-8277-614CA91EA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2" y="1162050"/>
            <a:ext cx="3581400" cy="47244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Pontifikát: 1939-1958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CEDB37-E283-4E09-813F-0A1B68BF4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588" y="3922157"/>
            <a:ext cx="3757720" cy="25241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E772697-DD26-4E02-8C15-463E34AB45E2}"/>
              </a:ext>
            </a:extLst>
          </p:cNvPr>
          <p:cNvSpPr txBox="1"/>
          <p:nvPr/>
        </p:nvSpPr>
        <p:spPr>
          <a:xfrm>
            <a:off x="1866900" y="6446282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11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1B1903C-8DA1-48F3-801D-FCA3F1E49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9"/>
    </mc:Choice>
    <mc:Fallback xmlns="">
      <p:transition spd="slow" advTm="26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2905125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Pius XII.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301" y="2019300"/>
            <a:ext cx="7172325" cy="4653765"/>
          </a:xfrm>
        </p:spPr>
        <p:txBody>
          <a:bodyPr>
            <a:normAutofit fontScale="55000" lnSpcReduction="20000"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44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1958 - Encyklika Ad </a:t>
            </a:r>
            <a:r>
              <a:rPr lang="cs-CZ" sz="4400" dirty="0" err="1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Apostolorum</a:t>
            </a:r>
            <a:r>
              <a:rPr lang="cs-CZ" sz="44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4400" dirty="0" err="1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principis</a:t>
            </a:r>
            <a:endParaRPr lang="cs-CZ" sz="4400" dirty="0">
              <a:effectLst/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600" dirty="0">
              <a:effectLst/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2900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„</a:t>
            </a:r>
            <a:r>
              <a:rPr lang="cs-CZ" sz="29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Bylo mezi Vámi vytvořeno sdružení, kterému byl zvolen titul „vlastenecký“, katolíci jsou všemi prostředky nuceni, aby se na něm podíleli. [...] Je zcela jasné, že dané sdružení je zkrátka pokusem o uskutečnění dobře rafinované a ničivé politiky. [...] Za účelem účinnějšího šíření těchto hříšných principů a jejich upevnění v mysli všech, toto sdružení [...] používá různé prostředky, včetně násilí a útlaku, nespočet zdlouhavých publikací a skupinových setkání. Na těchto setkáních jsou neochotní donuceni k účasti podnětem, hrozbami a podvodem. [...] Pokud se jakýkoli odvážný duch pokusí hájit pravdu, jeho hlas je snadno udušen a překonán a je označen nechvalně jako nepřítel své rodné země.“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12" name="Obrázek 11" descr="Obsah obrázku muž, osoba, hora, vpředu&#10;&#10;Popis byl vytvořen automaticky">
            <a:extLst>
              <a:ext uri="{FF2B5EF4-FFF2-40B4-BE49-F238E27FC236}">
                <a16:creationId xmlns:a16="http://schemas.microsoft.com/office/drawing/2014/main" id="{299475F4-CB27-448F-8277-614CA91EA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2" y="1162050"/>
            <a:ext cx="3581400" cy="47244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Pontifikát: 1939-1958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1ECF1CE-E736-465B-A9EA-268620ED1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73"/>
    </mc:Choice>
    <mc:Fallback xmlns="">
      <p:transition spd="slow" advTm="9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CE4F-27B5-4C16-80E9-B0450260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FBE617-171A-4C26-9F8C-8CC272FB5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DB52B3-4B29-46F4-B39D-7EB2295E9677}"/>
              </a:ext>
            </a:extLst>
          </p:cNvPr>
          <p:cNvSpPr txBox="1"/>
          <p:nvPr/>
        </p:nvSpPr>
        <p:spPr>
          <a:xfrm>
            <a:off x="4181475" y="5753100"/>
            <a:ext cx="351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j-lt"/>
                <a:ea typeface="DengXian" panose="02010600030101010101" pitchFamily="2" charset="-122"/>
              </a:rPr>
              <a:t>JAN XXIII.</a:t>
            </a:r>
          </a:p>
          <a:p>
            <a:pPr algn="ctr"/>
            <a:r>
              <a:rPr lang="cs-CZ" dirty="0">
                <a:latin typeface="+mj-lt"/>
                <a:ea typeface="DengXian" panose="02010600030101010101" pitchFamily="2" charset="-122"/>
              </a:rPr>
              <a:t>Život: </a:t>
            </a:r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1881-1963</a:t>
            </a:r>
          </a:p>
          <a:p>
            <a:pPr algn="ctr"/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1958-1963</a:t>
            </a:r>
            <a:endParaRPr lang="cs-CZ" dirty="0">
              <a:latin typeface="+mj-lt"/>
            </a:endParaRPr>
          </a:p>
        </p:txBody>
      </p:sp>
      <p:pic>
        <p:nvPicPr>
          <p:cNvPr id="11" name="Obrázek 10" descr="Obsah obrázku osoba, muž, držení, starší&#10;&#10;Popis byl vytvořen automaticky">
            <a:extLst>
              <a:ext uri="{FF2B5EF4-FFF2-40B4-BE49-F238E27FC236}">
                <a16:creationId xmlns:a16="http://schemas.microsoft.com/office/drawing/2014/main" id="{439F50BE-2500-459C-BF71-58BFBF0B1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945224"/>
            <a:ext cx="3648075" cy="4731676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045E7D2-DA6A-47DF-8FD7-C7D8826D7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2905125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Jan XXIII.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5" y="2101849"/>
            <a:ext cx="7075487" cy="41560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1962–1965</a:t>
            </a:r>
            <a:r>
              <a:rPr lang="cs-CZ" sz="2400" dirty="0">
                <a:solidFill>
                  <a:schemeClr val="tx1"/>
                </a:solidFill>
              </a:rPr>
              <a:t> – Druhý vatikánský koncil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Zastánce míru, dialogu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1963</a:t>
            </a:r>
            <a:r>
              <a:rPr lang="cs-CZ" sz="2400" dirty="0">
                <a:solidFill>
                  <a:schemeClr val="tx1"/>
                </a:solidFill>
              </a:rPr>
              <a:t> - Encyklika </a:t>
            </a:r>
            <a:r>
              <a:rPr lang="cs-CZ" sz="2400" dirty="0" err="1">
                <a:solidFill>
                  <a:schemeClr val="tx1"/>
                </a:solidFill>
              </a:rPr>
              <a:t>Pacem</a:t>
            </a:r>
            <a:r>
              <a:rPr lang="cs-CZ" sz="2400" dirty="0">
                <a:solidFill>
                  <a:schemeClr val="tx1"/>
                </a:solidFill>
              </a:rPr>
              <a:t> in </a:t>
            </a:r>
            <a:r>
              <a:rPr lang="cs-CZ" sz="2400" dirty="0" err="1">
                <a:solidFill>
                  <a:schemeClr val="tx1"/>
                </a:solidFill>
              </a:rPr>
              <a:t>terris</a:t>
            </a:r>
            <a:endParaRPr lang="cs-CZ" sz="2400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Pontifikát: </a:t>
            </a:r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1958-1963</a:t>
            </a:r>
            <a:endParaRPr lang="cs-CZ" dirty="0"/>
          </a:p>
        </p:txBody>
      </p:sp>
      <p:pic>
        <p:nvPicPr>
          <p:cNvPr id="7" name="Obrázek 6" descr="Obsah obrázku osoba, muž, držení, starší&#10;&#10;Popis byl vytvořen automaticky">
            <a:extLst>
              <a:ext uri="{FF2B5EF4-FFF2-40B4-BE49-F238E27FC236}">
                <a16:creationId xmlns:a16="http://schemas.microsoft.com/office/drawing/2014/main" id="{7C688AFB-C82C-4B0A-BFDA-722A3BD67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2" y="1162049"/>
            <a:ext cx="3581400" cy="477202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C51183-19F9-426B-B3F8-045D4516E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77"/>
    </mc:Choice>
    <mc:Fallback xmlns="">
      <p:transition spd="slow" advTm="7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CE4F-27B5-4C16-80E9-B0450260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FBE617-171A-4C26-9F8C-8CC272FB5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DB52B3-4B29-46F4-B39D-7EB2295E9677}"/>
              </a:ext>
            </a:extLst>
          </p:cNvPr>
          <p:cNvSpPr txBox="1"/>
          <p:nvPr/>
        </p:nvSpPr>
        <p:spPr>
          <a:xfrm>
            <a:off x="4181475" y="5753100"/>
            <a:ext cx="351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j-lt"/>
                <a:ea typeface="DengXian" panose="02010600030101010101" pitchFamily="2" charset="-122"/>
              </a:rPr>
              <a:t>PAVEL VI.</a:t>
            </a:r>
          </a:p>
          <a:p>
            <a:pPr algn="ctr"/>
            <a:r>
              <a:rPr lang="cs-CZ" dirty="0">
                <a:latin typeface="+mj-lt"/>
                <a:ea typeface="DengXian" panose="02010600030101010101" pitchFamily="2" charset="-122"/>
              </a:rPr>
              <a:t>Život: </a:t>
            </a:r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1897-1978</a:t>
            </a:r>
          </a:p>
          <a:p>
            <a:pPr algn="ctr"/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1963-1978</a:t>
            </a:r>
            <a:endParaRPr lang="cs-CZ" dirty="0">
              <a:latin typeface="+mj-lt"/>
            </a:endParaRPr>
          </a:p>
        </p:txBody>
      </p:sp>
      <p:pic>
        <p:nvPicPr>
          <p:cNvPr id="5" name="Obrázek 4" descr="Obsah obrázku osoba, muž, interiér, stůl&#10;&#10;Popis byl vytvořen automaticky">
            <a:extLst>
              <a:ext uri="{FF2B5EF4-FFF2-40B4-BE49-F238E27FC236}">
                <a16:creationId xmlns:a16="http://schemas.microsoft.com/office/drawing/2014/main" id="{AF712A46-03C9-4B42-B455-4C35BD8C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8" y="945222"/>
            <a:ext cx="3648075" cy="469357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71C63EE-0D54-4963-B323-E2D470F23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1"/>
    </mc:Choice>
    <mc:Fallback xmlns="">
      <p:transition spd="slow" advTm="1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2905125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Pavel VI.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5" y="2101849"/>
            <a:ext cx="7075487" cy="41560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Zastáncem mírového dialogu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1965 </a:t>
            </a:r>
            <a:r>
              <a:rPr lang="cs-CZ" sz="2400" dirty="0">
                <a:solidFill>
                  <a:schemeClr val="tx1"/>
                </a:solidFill>
              </a:rPr>
              <a:t>– delegace do ČLR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1963-1978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  <p:pic>
        <p:nvPicPr>
          <p:cNvPr id="5" name="Obrázek 4" descr="Obsah obrázku osoba, muž, interiér, stůl&#10;&#10;Popis byl vytvořen automaticky">
            <a:extLst>
              <a:ext uri="{FF2B5EF4-FFF2-40B4-BE49-F238E27FC236}">
                <a16:creationId xmlns:a16="http://schemas.microsoft.com/office/drawing/2014/main" id="{16F6419F-BD8D-42B6-8A5A-37D3BD532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2" y="1162049"/>
            <a:ext cx="3581400" cy="468630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676AC62-2BE9-42AC-A7A7-9035411B7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7"/>
    </mc:Choice>
    <mc:Fallback xmlns="">
      <p:transition spd="slow" advTm="3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CE4F-27B5-4C16-80E9-B0450260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FBE617-171A-4C26-9F8C-8CC272FB5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DB52B3-4B29-46F4-B39D-7EB2295E9677}"/>
              </a:ext>
            </a:extLst>
          </p:cNvPr>
          <p:cNvSpPr txBox="1"/>
          <p:nvPr/>
        </p:nvSpPr>
        <p:spPr>
          <a:xfrm>
            <a:off x="3000375" y="5753100"/>
            <a:ext cx="5734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j-lt"/>
                <a:ea typeface="DengXian" panose="02010600030101010101" pitchFamily="2" charset="-122"/>
              </a:rPr>
              <a:t>JAN PAVEL I.</a:t>
            </a:r>
          </a:p>
          <a:p>
            <a:pPr algn="ctr"/>
            <a:r>
              <a:rPr lang="cs-CZ" dirty="0">
                <a:latin typeface="+mj-lt"/>
                <a:ea typeface="DengXian" panose="02010600030101010101" pitchFamily="2" charset="-122"/>
              </a:rPr>
              <a:t>Život: 1912-1978</a:t>
            </a:r>
            <a:endParaRPr lang="cs-CZ" sz="1800" dirty="0">
              <a:effectLst/>
              <a:latin typeface="+mj-lt"/>
              <a:ea typeface="DengXian" panose="02010600030101010101" pitchFamily="2" charset="-122"/>
            </a:endParaRPr>
          </a:p>
          <a:p>
            <a:pPr algn="ctr"/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26. srpna 1978 - 28. září 1978</a:t>
            </a:r>
            <a:endParaRPr lang="cs-CZ" dirty="0">
              <a:latin typeface="+mj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5AEDB6-0BA1-4E5C-9D25-967C40F15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798" y="945222"/>
            <a:ext cx="3648075" cy="4636428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3B23965-734C-4C93-B720-D5BB01476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1"/>
    </mc:Choice>
    <mc:Fallback xmlns="">
      <p:transition spd="slow" advTm="2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CE4F-27B5-4C16-80E9-B0450260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FBE617-171A-4C26-9F8C-8CC272FB5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DB52B3-4B29-46F4-B39D-7EB2295E9677}"/>
              </a:ext>
            </a:extLst>
          </p:cNvPr>
          <p:cNvSpPr txBox="1"/>
          <p:nvPr/>
        </p:nvSpPr>
        <p:spPr>
          <a:xfrm>
            <a:off x="4181475" y="5753100"/>
            <a:ext cx="351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j-lt"/>
                <a:ea typeface="DengXian" panose="02010600030101010101" pitchFamily="2" charset="-122"/>
              </a:rPr>
              <a:t>JAN PAVEL II.</a:t>
            </a:r>
          </a:p>
          <a:p>
            <a:pPr algn="ctr"/>
            <a:r>
              <a:rPr lang="cs-CZ" dirty="0">
                <a:latin typeface="+mj-lt"/>
                <a:ea typeface="DengXian" panose="02010600030101010101" pitchFamily="2" charset="-122"/>
              </a:rPr>
              <a:t>Život: 1920-2005</a:t>
            </a:r>
            <a:endParaRPr lang="cs-CZ" sz="1800" dirty="0">
              <a:effectLst/>
              <a:latin typeface="+mj-lt"/>
              <a:ea typeface="DengXian" panose="02010600030101010101" pitchFamily="2" charset="-122"/>
            </a:endParaRPr>
          </a:p>
          <a:p>
            <a:pPr algn="ctr"/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1978-2005</a:t>
            </a:r>
            <a:endParaRPr lang="cs-CZ" dirty="0">
              <a:latin typeface="+mj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554216C-E7E2-4FB5-96C8-ED4B1CA18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44" y="945221"/>
            <a:ext cx="3699630" cy="455070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B901931-DC52-4C90-8B2A-2EB898473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5"/>
    </mc:Choice>
    <mc:Fallback xmlns="">
      <p:transition spd="slow" advTm="1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37909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Jan Pavel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I.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3450" y="1847851"/>
            <a:ext cx="7353300" cy="482521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Svatý stolec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Diplomatické priority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Apoštolsk</a:t>
            </a:r>
            <a:r>
              <a:rPr lang="cs-CZ" sz="2200" dirty="0"/>
              <a:t>é priority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Ekumenické pr</a:t>
            </a:r>
            <a:r>
              <a:rPr lang="cs-CZ" sz="2200" dirty="0"/>
              <a:t>iority</a:t>
            </a:r>
            <a:endParaRPr lang="cs-CZ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2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Apoštolské priority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Ekumenické priority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Diplomatické priority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Snaha jednat s ČLR o situaci rozdělení církve (Čínská katolická vlastenecká asociace / pozemní církev)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1978-2005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ED2798-9D23-431C-BF2B-5309676D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812" y="1153648"/>
            <a:ext cx="3659188" cy="4618502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5B290DE-42EF-422E-B5A7-67DB7F52BC5F}"/>
              </a:ext>
            </a:extLst>
          </p:cNvPr>
          <p:cNvCxnSpPr/>
          <p:nvPr/>
        </p:nvCxnSpPr>
        <p:spPr>
          <a:xfrm>
            <a:off x="3019425" y="3228975"/>
            <a:ext cx="0" cy="849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11D85FA-D020-4953-A6B4-6C73DC5A1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66"/>
    </mc:Choice>
    <mc:Fallback xmlns="">
      <p:transition spd="slow" advTm="10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CE4F-27B5-4C16-80E9-B0450260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FBE617-171A-4C26-9F8C-8CC272FB5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DB52B3-4B29-46F4-B39D-7EB2295E9677}"/>
              </a:ext>
            </a:extLst>
          </p:cNvPr>
          <p:cNvSpPr txBox="1"/>
          <p:nvPr/>
        </p:nvSpPr>
        <p:spPr>
          <a:xfrm>
            <a:off x="4181475" y="5753100"/>
            <a:ext cx="351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j-lt"/>
                <a:ea typeface="DengXian" panose="02010600030101010101" pitchFamily="2" charset="-122"/>
              </a:rPr>
              <a:t>BENEDIKT XVI.</a:t>
            </a:r>
          </a:p>
          <a:p>
            <a:pPr algn="ctr"/>
            <a:r>
              <a:rPr lang="cs-CZ" dirty="0">
                <a:latin typeface="+mj-lt"/>
                <a:ea typeface="DengXian" panose="02010600030101010101" pitchFamily="2" charset="-122"/>
              </a:rPr>
              <a:t>Život: 1927</a:t>
            </a:r>
            <a:endParaRPr lang="cs-CZ" sz="1800" dirty="0">
              <a:effectLst/>
              <a:latin typeface="+mj-lt"/>
              <a:ea typeface="DengXian" panose="02010600030101010101" pitchFamily="2" charset="-122"/>
            </a:endParaRPr>
          </a:p>
          <a:p>
            <a:pPr algn="ctr"/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2005-2013</a:t>
            </a:r>
            <a:endParaRPr lang="cs-CZ" dirty="0">
              <a:latin typeface="+mj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8B1F8B2-AA3C-4C33-B45B-894DAD582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396" y="1027906"/>
            <a:ext cx="3394881" cy="45720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9283BED-6659-4784-AFDE-C9A6EC919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3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1504950" y="762000"/>
            <a:ext cx="10067926" cy="5414963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cs-CZ" dirty="0"/>
          </a:p>
          <a:p>
            <a:pPr rtl="0"/>
            <a:endParaRPr lang="cs-CZ" dirty="0"/>
          </a:p>
          <a:p>
            <a:pPr rtl="0"/>
            <a:endParaRPr lang="cs" dirty="0">
              <a:solidFill>
                <a:schemeClr val="tx2"/>
              </a:solidFill>
            </a:endParaRPr>
          </a:p>
          <a:p>
            <a:r>
              <a:rPr lang="cs-CZ" b="1" dirty="0">
                <a:solidFill>
                  <a:schemeClr val="tx2"/>
                </a:solidFill>
              </a:rPr>
              <a:t>Historický kontext</a:t>
            </a:r>
          </a:p>
          <a:p>
            <a:endParaRPr lang="cs-CZ" b="1" dirty="0">
              <a:solidFill>
                <a:schemeClr val="tx2"/>
              </a:solidFill>
            </a:endParaRPr>
          </a:p>
          <a:p>
            <a:endParaRPr lang="cs-CZ" b="1" dirty="0">
              <a:solidFill>
                <a:schemeClr val="tx2"/>
              </a:solidFill>
            </a:endParaRPr>
          </a:p>
          <a:p>
            <a:endParaRPr lang="cs-CZ" b="1" dirty="0">
              <a:solidFill>
                <a:schemeClr val="tx2"/>
              </a:solidFill>
            </a:endParaRPr>
          </a:p>
          <a:p>
            <a:r>
              <a:rPr lang="cs-CZ" b="1" dirty="0">
                <a:solidFill>
                  <a:schemeClr val="tx2"/>
                </a:solidFill>
              </a:rPr>
              <a:t>Současná situace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B94D99-CC85-4960-A272-85F05D973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0658A3D-5F68-433B-AD3A-3BEACE095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8"/>
    </mc:Choice>
    <mc:Fallback xmlns="">
      <p:transition spd="slow" advTm="2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37909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Benedikt XVI.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1847851"/>
            <a:ext cx="7389811" cy="48252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black"/>
                </a:solidFill>
                <a:latin typeface="Century Gothic" panose="020B0502020202020204"/>
              </a:rPr>
              <a:t>Snaha o mírové vztahy</a:t>
            </a:r>
          </a:p>
          <a:p>
            <a:pPr>
              <a:defRPr/>
            </a:pPr>
            <a:endParaRPr kumimoji="0" lang="cs-CZ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2007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-  dopis adresován katolickým věřícím v ČLR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800100" lvl="1" indent="-342900">
              <a:buFontTx/>
              <a:buChar char="-"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Zastává diplomacii milosti, smíření, dialogu </a:t>
            </a:r>
          </a:p>
          <a:p>
            <a:pPr marL="800100" lvl="1" indent="-342900">
              <a:buFontTx/>
              <a:buChar char="-"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800100" lvl="1" indent="-342900">
              <a:buFontTx/>
              <a:buChar char="-"/>
              <a:defRPr/>
            </a:pPr>
            <a:r>
              <a:rPr lang="cs-CZ" sz="2400" dirty="0">
                <a:solidFill>
                  <a:prstClr val="black"/>
                </a:solidFill>
              </a:rPr>
              <a:t>Snaha o sjednocení církve v ČLR (Čínská katolická vlastenecká asociace + podzemní církev)</a:t>
            </a:r>
          </a:p>
          <a:p>
            <a:pPr marL="800100" lvl="1" indent="-342900">
              <a:buFontTx/>
              <a:buChar char="-"/>
              <a:defRPr/>
            </a:pPr>
            <a:endParaRPr lang="cs-CZ" sz="24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2005-2013</a:t>
            </a:r>
            <a:endParaRPr lang="cs-CZ" dirty="0"/>
          </a:p>
        </p:txBody>
      </p:sp>
      <p:pic>
        <p:nvPicPr>
          <p:cNvPr id="7" name="Obrázek 6" descr="Obsah obrázku budova, exteriér, muž, nošení&#10;&#10;Popis byl vytvořen automaticky">
            <a:extLst>
              <a:ext uri="{FF2B5EF4-FFF2-40B4-BE49-F238E27FC236}">
                <a16:creationId xmlns:a16="http://schemas.microsoft.com/office/drawing/2014/main" id="{96096260-CD5D-47E1-95B4-961F4E7E7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1" y="1114423"/>
            <a:ext cx="3659187" cy="457200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B6DF2AA-C8A7-41E4-9BB4-83DE34A80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16"/>
    </mc:Choice>
    <mc:Fallback xmlns="">
      <p:transition spd="slow" advTm="7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CE4F-27B5-4C16-80E9-B0450260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FBE617-171A-4C26-9F8C-8CC272FB5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DB52B3-4B29-46F4-B39D-7EB2295E9677}"/>
              </a:ext>
            </a:extLst>
          </p:cNvPr>
          <p:cNvSpPr txBox="1"/>
          <p:nvPr/>
        </p:nvSpPr>
        <p:spPr>
          <a:xfrm>
            <a:off x="4181475" y="5753100"/>
            <a:ext cx="351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j-lt"/>
                <a:ea typeface="DengXian" panose="02010600030101010101" pitchFamily="2" charset="-122"/>
              </a:rPr>
              <a:t>FRANTIŠEK</a:t>
            </a:r>
          </a:p>
          <a:p>
            <a:pPr algn="ctr"/>
            <a:r>
              <a:rPr lang="cs-CZ" dirty="0">
                <a:latin typeface="+mj-lt"/>
                <a:ea typeface="DengXian" panose="02010600030101010101" pitchFamily="2" charset="-122"/>
              </a:rPr>
              <a:t>Život: 1936</a:t>
            </a:r>
            <a:endParaRPr lang="cs-CZ" sz="1800" dirty="0">
              <a:effectLst/>
              <a:latin typeface="+mj-lt"/>
              <a:ea typeface="DengXian" panose="02010600030101010101" pitchFamily="2" charset="-122"/>
            </a:endParaRPr>
          </a:p>
          <a:p>
            <a:pPr algn="ctr"/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2013</a:t>
            </a:r>
            <a:endParaRPr lang="cs-CZ" dirty="0">
              <a:latin typeface="+mj-lt"/>
            </a:endParaRPr>
          </a:p>
        </p:txBody>
      </p:sp>
      <p:pic>
        <p:nvPicPr>
          <p:cNvPr id="8" name="Obrázek 7" descr="Obsah obrázku osoba, muž, nošení, držení&#10;&#10;Popis byl vytvořen automaticky">
            <a:extLst>
              <a:ext uri="{FF2B5EF4-FFF2-40B4-BE49-F238E27FC236}">
                <a16:creationId xmlns:a16="http://schemas.microsoft.com/office/drawing/2014/main" id="{A9C89559-5638-4F5D-99B4-5215FE48B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1114425"/>
            <a:ext cx="3295650" cy="450805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DEF506B-0271-424A-A7AB-83DC33429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8"/>
    </mc:Choice>
    <mc:Fallback xmlns="">
      <p:transition spd="slow" advTm="1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37909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Fran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tišek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1847851"/>
            <a:ext cx="7389811" cy="48252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black"/>
                </a:solidFill>
                <a:latin typeface="Century Gothic" panose="020B0502020202020204"/>
              </a:rPr>
              <a:t>Snaha o sjednocení oficiální a podzemní církve s všeobecnou církví ve Vatikánu</a:t>
            </a:r>
          </a:p>
          <a:p>
            <a:pPr>
              <a:defRPr/>
            </a:pPr>
            <a:endParaRPr kumimoji="0" lang="cs-CZ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22. září 2018 – prozatímní dohoda - 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mezi Vatikánem a ČLR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0" lang="cs-CZ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800100" lvl="1" indent="-342900">
              <a:buFontTx/>
              <a:buChar char="-"/>
              <a:defRPr/>
            </a:pPr>
            <a:r>
              <a:rPr lang="cs-CZ" sz="2400" dirty="0">
                <a:solidFill>
                  <a:prstClr val="black"/>
                </a:solidFill>
                <a:latin typeface="Century Gothic" panose="020B0502020202020204"/>
              </a:rPr>
              <a:t>Jmenování biskupů v ČLR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800100" lvl="1" indent="-342900">
              <a:buFontTx/>
              <a:buChar char="-"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257300" lvl="2" indent="-342900">
              <a:buFontTx/>
              <a:buChar char="-"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ČLR : právo jmenovat biskupy v ČLR</a:t>
            </a:r>
          </a:p>
          <a:p>
            <a:pPr marL="1257300" lvl="2" indent="-342900">
              <a:buFontTx/>
              <a:buChar char="-"/>
              <a:defRPr/>
            </a:pPr>
            <a:r>
              <a:rPr lang="cs-CZ" sz="2200" dirty="0">
                <a:solidFill>
                  <a:prstClr val="black"/>
                </a:solidFill>
                <a:latin typeface="Century Gothic" panose="020B0502020202020204"/>
              </a:rPr>
              <a:t>Vatikán : právo veta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lvl="1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>
              <a:buFontTx/>
              <a:buChar char="-"/>
              <a:defRPr/>
            </a:pPr>
            <a:endParaRPr lang="cs-CZ" sz="24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2013</a:t>
            </a:r>
            <a:endParaRPr lang="cs-CZ" dirty="0"/>
          </a:p>
        </p:txBody>
      </p:sp>
      <p:pic>
        <p:nvPicPr>
          <p:cNvPr id="5" name="Obrázek 4" descr="Obsah obrázku osoba, muž, nošení, držení&#10;&#10;Popis byl vytvořen automaticky">
            <a:extLst>
              <a:ext uri="{FF2B5EF4-FFF2-40B4-BE49-F238E27FC236}">
                <a16:creationId xmlns:a16="http://schemas.microsoft.com/office/drawing/2014/main" id="{E364F3C6-A104-456A-8E3A-3905D89AB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1" y="1157079"/>
            <a:ext cx="3621089" cy="469127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B26ECFE-3C8A-4D44-9C39-863AAFA3C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37"/>
    </mc:Choice>
    <mc:Fallback xmlns="">
      <p:transition spd="slow" advTm="11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71056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           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Podzemní církev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1847851"/>
            <a:ext cx="7389811" cy="4825214"/>
          </a:xfrm>
        </p:spPr>
        <p:txBody>
          <a:bodyPr>
            <a:normAutofit/>
          </a:bodyPr>
          <a:lstStyle/>
          <a:p>
            <a:pPr lvl="1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lvl="1">
              <a:defRPr/>
            </a:pPr>
            <a:endParaRPr lang="cs-CZ" sz="24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5C55A5-7E7C-4CFA-80A7-17E574FD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20" y="2181227"/>
            <a:ext cx="5537129" cy="31718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F3E836-5E30-47D4-BCC4-193492595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450" y="2181227"/>
            <a:ext cx="5270430" cy="317653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A9B0315-E884-4348-9807-DF191C1B431D}"/>
              </a:ext>
            </a:extLst>
          </p:cNvPr>
          <p:cNvSpPr txBox="1"/>
          <p:nvPr/>
        </p:nvSpPr>
        <p:spPr>
          <a:xfrm>
            <a:off x="381000" y="5353053"/>
            <a:ext cx="1028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12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E12428B-31A0-46B3-91B1-AE06C5F2F27B}"/>
              </a:ext>
            </a:extLst>
          </p:cNvPr>
          <p:cNvSpPr txBox="1"/>
          <p:nvPr/>
        </p:nvSpPr>
        <p:spPr>
          <a:xfrm>
            <a:off x="11175161" y="5430940"/>
            <a:ext cx="743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13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765CCEF-AE95-45A7-96C7-F62D03C70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2"/>
    </mc:Choice>
    <mc:Fallback xmlns="">
      <p:transition spd="slow" advTm="5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37909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Fran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tišek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1847851"/>
            <a:ext cx="7389811" cy="48252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4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  <a:latin typeface="Century Gothic" panose="020B0502020202020204"/>
              </a:rPr>
              <a:t>Podzemní církev </a:t>
            </a:r>
            <a:r>
              <a:rPr lang="cs-CZ" sz="2400" dirty="0">
                <a:solidFill>
                  <a:prstClr val="black"/>
                </a:solidFill>
                <a:latin typeface="Century Gothic" panose="020B0502020202020204"/>
              </a:rPr>
              <a:t>- vyslovila věrnost papeži, však tvrdí, že pociťuje pocit opuštění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  <a:latin typeface="Century Gothic" panose="020B0502020202020204"/>
            </a:endParaRPr>
          </a:p>
          <a:p>
            <a:pPr>
              <a:defRPr/>
            </a:pPr>
            <a:endParaRPr kumimoji="0" lang="cs-CZ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Papež František 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podepsání prozatímní dohody je krokem vpřed v budování bratrství mezi národy, budoucímu míru a znovuvybudování vnitřní jednoty církve</a:t>
            </a:r>
            <a:endParaRPr lang="cs-CZ" sz="2400" dirty="0">
              <a:solidFill>
                <a:prstClr val="black"/>
              </a:solidFill>
            </a:endParaRPr>
          </a:p>
          <a:p>
            <a:pPr marL="800100" lvl="1" indent="-342900">
              <a:buFontTx/>
              <a:buChar char="-"/>
              <a:defRPr/>
            </a:pPr>
            <a:endParaRPr lang="cs-CZ" sz="24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2013</a:t>
            </a:r>
            <a:endParaRPr lang="cs-CZ" dirty="0"/>
          </a:p>
        </p:txBody>
      </p:sp>
      <p:pic>
        <p:nvPicPr>
          <p:cNvPr id="5" name="Obrázek 4" descr="Obsah obrázku osoba, muž, nošení, držení&#10;&#10;Popis byl vytvořen automaticky">
            <a:extLst>
              <a:ext uri="{FF2B5EF4-FFF2-40B4-BE49-F238E27FC236}">
                <a16:creationId xmlns:a16="http://schemas.microsoft.com/office/drawing/2014/main" id="{E364F3C6-A104-456A-8E3A-3905D89AB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1" y="1157079"/>
            <a:ext cx="3621089" cy="469127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0947C1B-40C0-4453-A1C3-FA421E041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0"/>
    </mc:Choice>
    <mc:Fallback xmlns="">
      <p:transition spd="slow" advTm="3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71056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Lidská práva v ČLR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47851"/>
            <a:ext cx="6696075" cy="4825214"/>
          </a:xfrm>
        </p:spPr>
        <p:txBody>
          <a:bodyPr>
            <a:normAutofit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Spojené státy americké </a:t>
            </a:r>
            <a:r>
              <a:rPr lang="cs-CZ" sz="2400" dirty="0">
                <a:solidFill>
                  <a:prstClr val="black"/>
                </a:solidFill>
              </a:rPr>
              <a:t>kritizují ČLR za porušování lidských práv, také za represivní politiku namířenou proti náboženství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Ministr zahraničí Spojených států amerických Mike </a:t>
            </a:r>
            <a:r>
              <a:rPr lang="cs-CZ" sz="2400" b="1" dirty="0" err="1">
                <a:solidFill>
                  <a:prstClr val="black"/>
                </a:solidFill>
              </a:rPr>
              <a:t>Pompeo</a:t>
            </a:r>
            <a:r>
              <a:rPr lang="cs-CZ" sz="2400" b="1" dirty="0">
                <a:solidFill>
                  <a:prstClr val="black"/>
                </a:solidFill>
              </a:rPr>
              <a:t> </a:t>
            </a:r>
            <a:r>
              <a:rPr lang="cs-CZ" sz="2400" dirty="0">
                <a:solidFill>
                  <a:prstClr val="black"/>
                </a:solidFill>
              </a:rPr>
              <a:t>- ostře kritizuje </a:t>
            </a:r>
            <a:r>
              <a:rPr lang="cs-CZ" sz="2400">
                <a:solidFill>
                  <a:prstClr val="black"/>
                </a:solidFill>
              </a:rPr>
              <a:t>Vatikán za </a:t>
            </a:r>
            <a:r>
              <a:rPr lang="cs-CZ" sz="2400" dirty="0">
                <a:solidFill>
                  <a:prstClr val="black"/>
                </a:solidFill>
              </a:rPr>
              <a:t>nečinnost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5FE7D48-3CA6-48F4-8296-A9AFE5F21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575" y="445378"/>
            <a:ext cx="4210049" cy="28049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942032-370D-4468-8E31-577F340FF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575" y="3755147"/>
            <a:ext cx="4210048" cy="26574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4020DBA-901C-486B-8FC5-33E305204942}"/>
              </a:ext>
            </a:extLst>
          </p:cNvPr>
          <p:cNvSpPr txBox="1"/>
          <p:nvPr/>
        </p:nvSpPr>
        <p:spPr>
          <a:xfrm>
            <a:off x="7267575" y="3250323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14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992309E-FBD3-4903-8412-8045DC7AFF96}"/>
              </a:ext>
            </a:extLst>
          </p:cNvPr>
          <p:cNvSpPr txBox="1"/>
          <p:nvPr/>
        </p:nvSpPr>
        <p:spPr>
          <a:xfrm>
            <a:off x="7362825" y="6412622"/>
            <a:ext cx="876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15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D708DBD-C2C0-4F63-A0A4-2342141CA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6"/>
    </mc:Choice>
    <mc:Fallback xmlns="">
      <p:transition spd="slow" advTm="3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71056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Taiwan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47851"/>
            <a:ext cx="7581900" cy="4825214"/>
          </a:xfrm>
        </p:spPr>
        <p:txBody>
          <a:bodyPr>
            <a:normAutofit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Taiwan X ČLR </a:t>
            </a:r>
            <a:r>
              <a:rPr lang="cs-CZ" sz="2400" dirty="0">
                <a:solidFill>
                  <a:prstClr val="black"/>
                </a:solidFill>
              </a:rPr>
              <a:t>– spor o legitimitu Taiwanu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Diplomatické vztahy Taiwanu a Vatikánu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black"/>
                </a:solidFill>
              </a:rPr>
              <a:t>ČLR – snaha Taiwan izolovat od diplomatických jednání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black"/>
                </a:solidFill>
              </a:rPr>
              <a:t>Snaha přerušit vztahy Taiwanu a Vatikánu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8" name="Obrázek 7" descr="Obsah obrázku budova, osoba, exteriér, držení&#10;&#10;Popis byl vytvořen automaticky">
            <a:extLst>
              <a:ext uri="{FF2B5EF4-FFF2-40B4-BE49-F238E27FC236}">
                <a16:creationId xmlns:a16="http://schemas.microsoft.com/office/drawing/2014/main" id="{CA877298-08A5-4AFF-A287-07CBABA6D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445378"/>
            <a:ext cx="4210048" cy="2793122"/>
          </a:xfrm>
          <a:prstGeom prst="rect">
            <a:avLst/>
          </a:prstGeom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F19F6E2B-6747-4D4C-81C0-A9C4CB70A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3467558"/>
            <a:ext cx="4210048" cy="297644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91FDD5-4F14-40EF-8CFA-D3F088085E00}"/>
              </a:ext>
            </a:extLst>
          </p:cNvPr>
          <p:cNvSpPr txBox="1"/>
          <p:nvPr/>
        </p:nvSpPr>
        <p:spPr>
          <a:xfrm>
            <a:off x="7372350" y="3238500"/>
            <a:ext cx="1181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16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F59810-6984-46F0-B4E8-2674303F50AA}"/>
              </a:ext>
            </a:extLst>
          </p:cNvPr>
          <p:cNvSpPr txBox="1"/>
          <p:nvPr/>
        </p:nvSpPr>
        <p:spPr>
          <a:xfrm>
            <a:off x="7372350" y="6412622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17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0066B71-B639-4A1D-9523-CF169F9B0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60"/>
    </mc:Choice>
    <mc:Fallback xmlns="">
      <p:transition spd="slow" advTm="6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71056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   Hongkong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52599"/>
            <a:ext cx="7581900" cy="4920466"/>
          </a:xfrm>
        </p:spPr>
        <p:txBody>
          <a:bodyPr>
            <a:normAutofit fontScale="85000" lnSpcReduction="20000"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1841-1997 </a:t>
            </a:r>
            <a:r>
              <a:rPr lang="cs-CZ" sz="2400" dirty="0">
                <a:solidFill>
                  <a:prstClr val="black"/>
                </a:solidFill>
              </a:rPr>
              <a:t>– britská správa Hongkongu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2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2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1997 </a:t>
            </a:r>
            <a:r>
              <a:rPr lang="cs-CZ" sz="2400" dirty="0">
                <a:solidFill>
                  <a:prstClr val="black"/>
                </a:solidFill>
              </a:rPr>
              <a:t>– pod správou ČLR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prstClr val="black"/>
                </a:solidFill>
              </a:rPr>
              <a:t>„jedna země, dva systémy“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Papež Jan Pavel II. </a:t>
            </a:r>
            <a:r>
              <a:rPr lang="cs-CZ" sz="2400" dirty="0">
                <a:solidFill>
                  <a:prstClr val="black"/>
                </a:solidFill>
              </a:rPr>
              <a:t>– snaha prolomit bariéry </a:t>
            </a:r>
            <a:r>
              <a:rPr lang="cs-CZ" sz="2400" dirty="0" err="1">
                <a:solidFill>
                  <a:prstClr val="black"/>
                </a:solidFill>
              </a:rPr>
              <a:t>sino</a:t>
            </a:r>
            <a:r>
              <a:rPr lang="cs-CZ" sz="2400" dirty="0">
                <a:solidFill>
                  <a:prstClr val="black"/>
                </a:solidFill>
              </a:rPr>
              <a:t>-vatikánských vztazích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prstClr val="black"/>
                </a:solidFill>
              </a:rPr>
              <a:t>uvolnil podmínky pro jmenování biskupů v podzemní církvi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endParaRPr lang="cs-CZ" sz="22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Vatikán </a:t>
            </a:r>
            <a:r>
              <a:rPr lang="cs-CZ" sz="2400" dirty="0">
                <a:solidFill>
                  <a:prstClr val="black"/>
                </a:solidFill>
              </a:rPr>
              <a:t>zvolil Hongkong jako hlavní místo kontaktu s Čínou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4954D0D-693E-4182-987A-DAEA257FB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0" y="1847851"/>
            <a:ext cx="4343400" cy="36099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B2C09C4-8EB4-446C-BB50-852FB15AF604}"/>
              </a:ext>
            </a:extLst>
          </p:cNvPr>
          <p:cNvSpPr txBox="1"/>
          <p:nvPr/>
        </p:nvSpPr>
        <p:spPr>
          <a:xfrm>
            <a:off x="7658100" y="5534025"/>
            <a:ext cx="1390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18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6D0AB36-34B4-47A1-88C1-EEFDB6E43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32"/>
    </mc:Choice>
    <mc:Fallback xmlns="">
      <p:transition spd="slow" advTm="12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71056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   Hongkong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52599"/>
            <a:ext cx="7581900" cy="4920466"/>
          </a:xfrm>
        </p:spPr>
        <p:txBody>
          <a:bodyPr>
            <a:normAutofit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Papež Benedikt XVI. </a:t>
            </a:r>
            <a:r>
              <a:rPr lang="cs-CZ" sz="2400" dirty="0">
                <a:solidFill>
                  <a:prstClr val="black"/>
                </a:solidFill>
              </a:rPr>
              <a:t>– zvolil Josepha Zena kardinálem 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Kardinál Joseph Zen </a:t>
            </a:r>
            <a:r>
              <a:rPr lang="cs-CZ" sz="2400" dirty="0">
                <a:solidFill>
                  <a:prstClr val="black"/>
                </a:solidFill>
              </a:rPr>
              <a:t>– kritikem KSČ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prstClr val="black"/>
                </a:solidFill>
              </a:rPr>
              <a:t>Podporovatel podzemní církve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28C182-1E74-4902-BFE6-8B9C4B5BB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53" y="676275"/>
            <a:ext cx="3914776" cy="46958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7C4BED-B278-444F-A2ED-F6B2777E2150}"/>
              </a:ext>
            </a:extLst>
          </p:cNvPr>
          <p:cNvSpPr txBox="1"/>
          <p:nvPr/>
        </p:nvSpPr>
        <p:spPr>
          <a:xfrm>
            <a:off x="8048625" y="5591175"/>
            <a:ext cx="356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Kardinál Joseph Zen Ze-</a:t>
            </a:r>
            <a:r>
              <a:rPr lang="cs-CZ" dirty="0" err="1"/>
              <a:t>kiun</a:t>
            </a:r>
            <a:r>
              <a:rPr lang="cs-CZ" dirty="0"/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0859998-6CA1-4CF4-8433-D71BEFC7D4E2}"/>
              </a:ext>
            </a:extLst>
          </p:cNvPr>
          <p:cNvSpPr txBox="1"/>
          <p:nvPr/>
        </p:nvSpPr>
        <p:spPr>
          <a:xfrm>
            <a:off x="11610975" y="5110490"/>
            <a:ext cx="857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19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76AB5300-CA01-430B-BB66-8626C22C3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7"/>
    </mc:Choice>
    <mc:Fallback xmlns="">
      <p:transition spd="slow" advTm="3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71056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   Hongkong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52599"/>
            <a:ext cx="7581900" cy="4920466"/>
          </a:xfrm>
        </p:spPr>
        <p:txBody>
          <a:bodyPr>
            <a:normAutofit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Kardinál Joseph Zen </a:t>
            </a:r>
            <a:r>
              <a:rPr lang="cs-CZ" sz="2400" dirty="0">
                <a:solidFill>
                  <a:prstClr val="black"/>
                </a:solidFill>
              </a:rPr>
              <a:t>– kritikem Vatikánu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</a:rPr>
              <a:t>Nesouhlasí s politikou ústupků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</a:rPr>
              <a:t>Přehlížení problémů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</a:rPr>
              <a:t>Malé podpory podzemní církve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28C182-1E74-4902-BFE6-8B9C4B5BB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53" y="676275"/>
            <a:ext cx="3914776" cy="46958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7C4BED-B278-444F-A2ED-F6B2777E2150}"/>
              </a:ext>
            </a:extLst>
          </p:cNvPr>
          <p:cNvSpPr txBox="1"/>
          <p:nvPr/>
        </p:nvSpPr>
        <p:spPr>
          <a:xfrm>
            <a:off x="8048625" y="5591175"/>
            <a:ext cx="356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Kardinál Joseph Zen Ze-</a:t>
            </a:r>
            <a:r>
              <a:rPr lang="cs-CZ" dirty="0" err="1"/>
              <a:t>kiun</a:t>
            </a:r>
            <a:r>
              <a:rPr lang="cs-CZ" dirty="0"/>
              <a:t>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D1FEC9C-4A2E-4F32-BA29-EE50779E7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7"/>
    </mc:Choice>
    <mc:Fallback xmlns="">
      <p:transition spd="slow" advTm="4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0" y="609600"/>
            <a:ext cx="9315450" cy="1076325"/>
          </a:xfrm>
        </p:spPr>
        <p:txBody>
          <a:bodyPr>
            <a:noAutofit/>
          </a:bodyPr>
          <a:lstStyle/>
          <a:p>
            <a:r>
              <a:rPr lang="cs-CZ" sz="4000" dirty="0"/>
              <a:t>Čínská lidová republika 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50" y="1762125"/>
            <a:ext cx="7334250" cy="46767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1. října 1949 </a:t>
            </a:r>
            <a:r>
              <a:rPr lang="cs-CZ" dirty="0">
                <a:solidFill>
                  <a:schemeClr val="tx1"/>
                </a:solidFill>
              </a:rPr>
              <a:t>– vznik Čínské lidové republiky (ČLR) s Komunistickou stranou Číny (KSČ) v čele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B9C522-43F3-4B4F-BDA7-82D477C46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6" name="Obrázek 5" descr="Obsah obrázku kreslení&#10;&#10;Popis byl vytvořen automaticky">
            <a:extLst>
              <a:ext uri="{FF2B5EF4-FFF2-40B4-BE49-F238E27FC236}">
                <a16:creationId xmlns:a16="http://schemas.microsoft.com/office/drawing/2014/main" id="{BA4B29CC-E5ED-445B-BE44-2A52E509C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890588"/>
            <a:ext cx="3695700" cy="24765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EE9711-68AB-4E1A-BF44-BA93EBD8E51E}"/>
              </a:ext>
            </a:extLst>
          </p:cNvPr>
          <p:cNvSpPr txBox="1"/>
          <p:nvPr/>
        </p:nvSpPr>
        <p:spPr>
          <a:xfrm>
            <a:off x="7810500" y="3367088"/>
            <a:ext cx="857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Obr. 1</a:t>
            </a:r>
          </a:p>
        </p:txBody>
      </p:sp>
      <p:pic>
        <p:nvPicPr>
          <p:cNvPr id="8" name="Obrázek 7" descr="Obsah obrázku závěs, vpředu, budova, stůl&#10;&#10;Popis byl vytvořen automaticky">
            <a:extLst>
              <a:ext uri="{FF2B5EF4-FFF2-40B4-BE49-F238E27FC236}">
                <a16:creationId xmlns:a16="http://schemas.microsoft.com/office/drawing/2014/main" id="{D4F30753-F11D-4692-B22D-4BFFEECA4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1" y="3760411"/>
            <a:ext cx="3686174" cy="248798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61D700B-3DA0-425E-B9C2-EC962585BCB7}"/>
              </a:ext>
            </a:extLst>
          </p:cNvPr>
          <p:cNvSpPr txBox="1"/>
          <p:nvPr/>
        </p:nvSpPr>
        <p:spPr>
          <a:xfrm>
            <a:off x="7800975" y="6343650"/>
            <a:ext cx="933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Obr. 2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88C16641-9FF4-4745-B039-A806C844B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3"/>
    </mc:Choice>
    <mc:Fallback xmlns="">
      <p:transition spd="slow" advTm="2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7105650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   Hongkong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52599"/>
            <a:ext cx="7581900" cy="4920466"/>
          </a:xfrm>
        </p:spPr>
        <p:txBody>
          <a:bodyPr>
            <a:normAutofit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prstClr val="black"/>
                </a:solidFill>
              </a:rPr>
              <a:t>Kardinál Joseph Zen </a:t>
            </a:r>
            <a:r>
              <a:rPr lang="cs-CZ" sz="2400" dirty="0">
                <a:solidFill>
                  <a:prstClr val="black"/>
                </a:solidFill>
              </a:rPr>
              <a:t>– rezignace roku 2009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black"/>
                </a:solidFill>
              </a:rPr>
              <a:t>Nástupcem kardinál </a:t>
            </a:r>
            <a:r>
              <a:rPr lang="cs-CZ" sz="2400" dirty="0" err="1">
                <a:solidFill>
                  <a:prstClr val="black"/>
                </a:solidFill>
              </a:rPr>
              <a:t>Tong</a:t>
            </a:r>
            <a:r>
              <a:rPr lang="cs-CZ" sz="2400" dirty="0">
                <a:solidFill>
                  <a:prstClr val="black"/>
                </a:solidFill>
              </a:rPr>
              <a:t> – umírněnější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black"/>
                </a:solidFill>
              </a:rPr>
              <a:t>Kritika Vatikánu za podepsání prozatímní dohody roku 2018 </a:t>
            </a:r>
            <a:endParaRPr lang="cs-CZ" sz="20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28C182-1E74-4902-BFE6-8B9C4B5BB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53" y="676275"/>
            <a:ext cx="3914776" cy="46958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7C4BED-B278-444F-A2ED-F6B2777E2150}"/>
              </a:ext>
            </a:extLst>
          </p:cNvPr>
          <p:cNvSpPr txBox="1"/>
          <p:nvPr/>
        </p:nvSpPr>
        <p:spPr>
          <a:xfrm>
            <a:off x="8048625" y="5591175"/>
            <a:ext cx="356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Kardinál Joseph Zen Ze-</a:t>
            </a:r>
            <a:r>
              <a:rPr lang="cs-CZ" dirty="0" err="1"/>
              <a:t>kiun</a:t>
            </a:r>
            <a:r>
              <a:rPr lang="cs-CZ" dirty="0"/>
              <a:t>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1A4FF61-3FCF-479E-BBE6-0A3AC7780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3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7"/>
    </mc:Choice>
    <mc:Fallback xmlns="">
      <p:transition spd="slow" advTm="4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2" y="145122"/>
            <a:ext cx="7672388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   Hongkongské protesty roku 2019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52599"/>
            <a:ext cx="7581900" cy="4920466"/>
          </a:xfrm>
        </p:spPr>
        <p:txBody>
          <a:bodyPr>
            <a:normAutofit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B9A5781-CC95-4505-9E3D-1B52705D7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16" y="2024062"/>
            <a:ext cx="5992284" cy="43862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A0E317-2579-483C-AD8C-01C15026A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533" y="4055245"/>
            <a:ext cx="5412317" cy="23622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27081AA-4D66-4409-9EF6-8BBF5DAAE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700" y="2031183"/>
            <a:ext cx="5391150" cy="23209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2DAEE1E-11FC-46A8-BD4C-51076AF83D23}"/>
              </a:ext>
            </a:extLst>
          </p:cNvPr>
          <p:cNvSpPr txBox="1"/>
          <p:nvPr/>
        </p:nvSpPr>
        <p:spPr>
          <a:xfrm>
            <a:off x="370416" y="6410325"/>
            <a:ext cx="1544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20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B6F97B-EFCE-4437-84BB-CCD022A640FC}"/>
              </a:ext>
            </a:extLst>
          </p:cNvPr>
          <p:cNvSpPr txBox="1"/>
          <p:nvPr/>
        </p:nvSpPr>
        <p:spPr>
          <a:xfrm>
            <a:off x="11633200" y="4055245"/>
            <a:ext cx="751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21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FE88FE-F61E-4E82-8245-4D486CB96028}"/>
              </a:ext>
            </a:extLst>
          </p:cNvPr>
          <p:cNvSpPr txBox="1"/>
          <p:nvPr/>
        </p:nvSpPr>
        <p:spPr>
          <a:xfrm>
            <a:off x="11633200" y="6086475"/>
            <a:ext cx="825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Obr. 22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2B386901-7390-4F05-9DA4-5CD6597BC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3"/>
    </mc:Choice>
    <mc:Fallback xmlns="">
      <p:transition spd="slow" advTm="4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21" y="145122"/>
            <a:ext cx="8699429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Znovu podepsání prozatímní dohody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52599"/>
            <a:ext cx="7581900" cy="4920466"/>
          </a:xfrm>
        </p:spPr>
        <p:txBody>
          <a:bodyPr>
            <a:normAutofit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black"/>
                </a:solidFill>
              </a:rPr>
              <a:t>2020 – znovu podepsání prozatímní dohody na další dva roky mezi Vatikánem a ČLR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black"/>
                </a:solidFill>
              </a:rPr>
              <a:t>Kritika papeže Františka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39C591A-4B8F-4DA9-AE0A-E4E1D1E20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1" y="2095500"/>
            <a:ext cx="4476750" cy="36854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5052C0E-22DB-4FD2-8DF0-F7F374FEE2D9}"/>
              </a:ext>
            </a:extLst>
          </p:cNvPr>
          <p:cNvSpPr txBox="1"/>
          <p:nvPr/>
        </p:nvSpPr>
        <p:spPr>
          <a:xfrm>
            <a:off x="7581900" y="5780900"/>
            <a:ext cx="1390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23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701A62B-6FE3-4FC9-9A5A-5D60A09A0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00"/>
    </mc:Choice>
    <mc:Fallback xmlns="">
      <p:transition spd="slow" advTm="5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21" y="145122"/>
            <a:ext cx="8699429" cy="1607477"/>
          </a:xfrm>
        </p:spPr>
        <p:txBody>
          <a:bodyPr/>
          <a:lstStyle/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52599"/>
            <a:ext cx="7581900" cy="4920466"/>
          </a:xfrm>
        </p:spPr>
        <p:txBody>
          <a:bodyPr>
            <a:normAutofit/>
          </a:bodyPr>
          <a:lstStyle/>
          <a:p>
            <a:pPr lvl="1" algn="just"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39C591A-4B8F-4DA9-AE0A-E4E1D1E20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09" y="678523"/>
            <a:ext cx="6296024" cy="51830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421B43-9C62-4BE5-82E9-7A339E506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435" y="2989255"/>
            <a:ext cx="4831529" cy="32780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23716FE-1221-4F8E-9B2B-F9D10685001F}"/>
              </a:ext>
            </a:extLst>
          </p:cNvPr>
          <p:cNvSpPr txBox="1"/>
          <p:nvPr/>
        </p:nvSpPr>
        <p:spPr>
          <a:xfrm>
            <a:off x="11220450" y="6029325"/>
            <a:ext cx="971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Obr. 24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D670183-6135-4C33-A61F-62A01DD97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5"/>
    </mc:Choice>
    <mc:Fallback xmlns="">
      <p:transition spd="slow" advTm="7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8125"/>
            <a:ext cx="9144000" cy="628650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8275"/>
            <a:ext cx="9144000" cy="5057775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Century Gothic" panose="020B0502020202020204" pitchFamily="34" charset="0"/>
              </a:rPr>
              <a:t>Dokumenty Druhého vatikánského koncilu. Trnava : Spolek sv. Vojtěcha, 1972. 323 s. ISBN 978-80-7162-738-8.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latin typeface="Century Gothic" panose="020B0502020202020204" pitchFamily="34" charset="0"/>
              </a:rPr>
              <a:t>ERBACHER, Jürgen. Vatikán. Přel. Anna Fejglová. Praha : Nakladatelství Grada,</a:t>
            </a:r>
            <a:r>
              <a:rPr lang="cs-CZ" sz="1600" dirty="0">
                <a:latin typeface="Century Gothic" panose="020B0502020202020204" pitchFamily="34" charset="0"/>
              </a:rPr>
              <a:t> </a:t>
            </a:r>
            <a:r>
              <a:rPr lang="sv-SE" sz="1600" dirty="0">
                <a:latin typeface="Century Gothic" panose="020B0502020202020204" pitchFamily="34" charset="0"/>
              </a:rPr>
              <a:t>2012. 88 s. ISBN 978-80-247-3811-3.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Century Gothic" panose="020B0502020202020204" pitchFamily="34" charset="0"/>
              </a:rPr>
              <a:t>GRIGULEVIČ, Iosif </a:t>
            </a:r>
            <a:r>
              <a:rPr lang="cs-CZ" sz="1600" dirty="0" err="1">
                <a:latin typeface="Century Gothic" panose="020B0502020202020204" pitchFamily="34" charset="0"/>
              </a:rPr>
              <a:t>Romuaľdovič</a:t>
            </a:r>
            <a:r>
              <a:rPr lang="cs-CZ" sz="1600" dirty="0">
                <a:latin typeface="Century Gothic" panose="020B0502020202020204" pitchFamily="34" charset="0"/>
              </a:rPr>
              <a:t>. </a:t>
            </a:r>
            <a:r>
              <a:rPr lang="cs-CZ" sz="1600" dirty="0" err="1">
                <a:latin typeface="Century Gothic" panose="020B0502020202020204" pitchFamily="34" charset="0"/>
              </a:rPr>
              <a:t>Pápeži</a:t>
            </a:r>
            <a:r>
              <a:rPr lang="cs-CZ" sz="1600" dirty="0">
                <a:latin typeface="Century Gothic" panose="020B0502020202020204" pitchFamily="34" charset="0"/>
              </a:rPr>
              <a:t> 20. </a:t>
            </a:r>
            <a:r>
              <a:rPr lang="cs-CZ" sz="1600" dirty="0" err="1">
                <a:latin typeface="Century Gothic" panose="020B0502020202020204" pitchFamily="34" charset="0"/>
              </a:rPr>
              <a:t>storočia</a:t>
            </a:r>
            <a:r>
              <a:rPr lang="cs-CZ" sz="1600" dirty="0">
                <a:latin typeface="Century Gothic" panose="020B0502020202020204" pitchFamily="34" charset="0"/>
              </a:rPr>
              <a:t>. Přel. Jirka Vašinová, Anton Eliáš. Bratislava : Nakladatelství Pravda, 1983. 464 s. Členská </a:t>
            </a:r>
            <a:r>
              <a:rPr lang="cs-CZ" sz="1600" dirty="0" err="1">
                <a:latin typeface="Century Gothic" panose="020B0502020202020204" pitchFamily="34" charset="0"/>
              </a:rPr>
              <a:t>knižnica</a:t>
            </a:r>
            <a:r>
              <a:rPr lang="cs-CZ" sz="1600" dirty="0">
                <a:latin typeface="Century Gothic" panose="020B0502020202020204" pitchFamily="34" charset="0"/>
              </a:rPr>
              <a:t>. ISBN 075-078-87.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Century Gothic" panose="020B0502020202020204" pitchFamily="34" charset="0"/>
              </a:rPr>
              <a:t>HALAS, X. František. Fenomén Vatikán. Brno : Centrum pro studium demokracie a kultury, 2004. 759 s. ISBN 80-7325-034-9.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Century Gothic" panose="020B0502020202020204" pitchFamily="34" charset="0"/>
              </a:rPr>
              <a:t>HORÁČKOVÁ, Vendula. Historický vývoj vztahů mezi Čínskou lidovou republikou a Vatikánem od roku 1949 až dodnes</a:t>
            </a:r>
            <a:r>
              <a:rPr lang="cs-CZ" sz="16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In: </a:t>
            </a:r>
            <a:r>
              <a:rPr lang="cs-CZ" sz="1600" i="1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Masarykova univerzita : Čínská studia </a:t>
            </a:r>
            <a:r>
              <a:rPr lang="en-US" sz="1600" dirty="0">
                <a:latin typeface="Century Gothic" panose="020B0502020202020204" pitchFamily="34" charset="0"/>
              </a:rPr>
              <a:t>[online].</a:t>
            </a:r>
            <a:r>
              <a:rPr lang="cs-CZ" sz="1600" dirty="0">
                <a:latin typeface="Century Gothic" panose="020B0502020202020204" pitchFamily="34" charset="0"/>
              </a:rPr>
              <a:t> 2020</a:t>
            </a:r>
            <a:r>
              <a:rPr lang="en-US" sz="1600" dirty="0">
                <a:latin typeface="Century Gothic" panose="020B0502020202020204" pitchFamily="34" charset="0"/>
              </a:rPr>
              <a:t> [Cit. </a:t>
            </a:r>
            <a:r>
              <a:rPr lang="cs-CZ" sz="1600" dirty="0">
                <a:latin typeface="Century Gothic" panose="020B0502020202020204" pitchFamily="34" charset="0"/>
              </a:rPr>
              <a:t>02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  <a:r>
              <a:rPr lang="cs-CZ" sz="1600" dirty="0">
                <a:latin typeface="Century Gothic" panose="020B0502020202020204" pitchFamily="34" charset="0"/>
              </a:rPr>
              <a:t>11</a:t>
            </a:r>
            <a:r>
              <a:rPr lang="en-US" sz="1600" dirty="0">
                <a:latin typeface="Century Gothic" panose="020B0502020202020204" pitchFamily="34" charset="0"/>
              </a:rPr>
              <a:t>.20</a:t>
            </a:r>
            <a:r>
              <a:rPr lang="cs-CZ" sz="1600" dirty="0">
                <a:latin typeface="Century Gothic" panose="020B0502020202020204" pitchFamily="34" charset="0"/>
              </a:rPr>
              <a:t>20</a:t>
            </a:r>
            <a:r>
              <a:rPr lang="en-US" sz="1600" dirty="0">
                <a:latin typeface="Century Gothic" panose="020B0502020202020204" pitchFamily="34" charset="0"/>
              </a:rPr>
              <a:t>]</a:t>
            </a:r>
            <a:r>
              <a:rPr lang="cs-CZ" sz="16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Dostupný z WWW: </a:t>
            </a:r>
            <a:r>
              <a:rPr lang="it-IT" sz="16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&lt;</a:t>
            </a:r>
            <a:r>
              <a:rPr lang="cs-CZ" sz="16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4"/>
              </a:rPr>
              <a:t>https://cinskastudia.phil.muni.cz/studentske-projekty/nabozenstvi/vyvoj-vztahu-mezi-cinskou-lidovou-republikou-a-vatikanem</a:t>
            </a:r>
            <a:r>
              <a:rPr lang="it-IT" sz="16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&gt;.</a:t>
            </a:r>
            <a:endParaRPr lang="cs-CZ" sz="16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Century Gothic" panose="020B0502020202020204" pitchFamily="34" charset="0"/>
              </a:rPr>
              <a:t>CHENAUX, Philippe. Katolická církev a komunismus v Evropě (1917-1989) : Od Lenina k Janu Pavlu II. Nakladatelství : Rybka </a:t>
            </a:r>
            <a:r>
              <a:rPr lang="cs-CZ" sz="1600" dirty="0" err="1">
                <a:latin typeface="Century Gothic" panose="020B0502020202020204" pitchFamily="34" charset="0"/>
              </a:rPr>
              <a:t>Publishers</a:t>
            </a:r>
            <a:r>
              <a:rPr lang="cs-CZ" sz="1600" dirty="0">
                <a:latin typeface="Century Gothic" panose="020B0502020202020204" pitchFamily="34" charset="0"/>
              </a:rPr>
              <a:t>, 2012. 287 s. ISBN 978-80-87067-41-3.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Century Gothic" panose="020B0502020202020204" pitchFamily="34" charset="0"/>
              </a:rPr>
              <a:t>KRCHŇAVÝ, Petr. Současné </a:t>
            </a:r>
            <a:r>
              <a:rPr lang="cs-CZ" sz="1600" dirty="0" err="1">
                <a:latin typeface="Century Gothic" panose="020B0502020202020204" pitchFamily="34" charset="0"/>
              </a:rPr>
              <a:t>sino</a:t>
            </a:r>
            <a:r>
              <a:rPr lang="cs-CZ" sz="1600" dirty="0">
                <a:latin typeface="Century Gothic" panose="020B0502020202020204" pitchFamily="34" charset="0"/>
              </a:rPr>
              <a:t>-vatikánské vztahy. Praha, 2007. 134 s. Diplomová práce. Univerzita Karlova v Praze, Fakulta sociálních věd, Institut politologických studií. Vedoucí diplomové práce PhDr. Petra Andělová, PhD. Dostupný z WWW:&lt;https://www.email.cz/</a:t>
            </a:r>
            <a:r>
              <a:rPr lang="cs-CZ" sz="1600" dirty="0" err="1">
                <a:latin typeface="Century Gothic" panose="020B0502020202020204" pitchFamily="34" charset="0"/>
              </a:rPr>
              <a:t>download</a:t>
            </a:r>
            <a:r>
              <a:rPr lang="cs-CZ" sz="1600" dirty="0">
                <a:latin typeface="Century Gothic" panose="020B0502020202020204" pitchFamily="34" charset="0"/>
              </a:rPr>
              <a:t>/k/ioUrgSgExTAm070fJe72Ja9l3qOYNrr5zwfi9UgN9D22OConqXoQzgLxRPsOfVCHKwlcExc/DPTX_D880017147.pdf&gt;.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096AA6-78BB-4C8B-8E35-D630009B0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59" y="168669"/>
            <a:ext cx="775592" cy="77559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A632DAA-E250-4D41-90C8-37E561C57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7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"/>
    </mc:Choice>
    <mc:Fallback xmlns="">
      <p:transition spd="slow" advTm="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950"/>
            <a:ext cx="9144000" cy="58231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3000"/>
            <a:ext cx="9144000" cy="5715000"/>
          </a:xfrm>
        </p:spPr>
        <p:txBody>
          <a:bodyPr>
            <a:normAutofit fontScale="47500" lnSpcReduction="2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LEUNG, Beatrice. </a:t>
            </a:r>
            <a:r>
              <a:rPr lang="cs-CZ" sz="2500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Sino</a:t>
            </a:r>
            <a:r>
              <a:rPr lang="cs-CZ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cs-CZ" sz="2500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Vatican</a:t>
            </a:r>
            <a:r>
              <a:rPr lang="cs-CZ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Relations </a:t>
            </a:r>
            <a:r>
              <a:rPr lang="cs-CZ" sz="2500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</a:t>
            </a:r>
            <a:r>
              <a:rPr lang="cs-CZ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500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cs-CZ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500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Century’s</a:t>
            </a:r>
            <a:r>
              <a:rPr lang="cs-CZ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500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Turn</a:t>
            </a:r>
            <a:r>
              <a:rPr lang="cs-CZ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cs-CZ" sz="2500" i="1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Journal</a:t>
            </a:r>
            <a:r>
              <a:rPr lang="cs-CZ" sz="2500" i="1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500" i="1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cs-CZ" sz="2500" i="1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500" i="1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Contemporary</a:t>
            </a:r>
            <a:r>
              <a:rPr lang="cs-CZ" sz="2500" i="1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500" i="1" dirty="0" err="1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China</a:t>
            </a:r>
            <a:r>
              <a:rPr lang="cs-CZ" sz="2500" i="1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[online]. 2015, roč. 14, č. 43, s. 353-370. Dostupný z WWW: </a:t>
            </a:r>
            <a:r>
              <a:rPr lang="it-IT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&lt;</a:t>
            </a:r>
            <a:r>
              <a:rPr lang="cs-CZ" sz="2500" u="sng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4"/>
              </a:rPr>
              <a:t>https://eds-a-ebscohost-com.ezproxy.muni.cz/eds/pdfviewer/pdfviewer?vid=3&amp;sid=1c7ff4be-4767-4ca2-be85-b31144d07251%40sessionmgr103</a:t>
            </a:r>
            <a:r>
              <a:rPr lang="it-IT" sz="2500" dirty="0"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&gt;.</a:t>
            </a:r>
            <a:endParaRPr lang="cs-CZ" sz="25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LEUNG, Beatrice; WANG, Marcus. Sino–Vatican Negotiations : Problems in Sovereign Right and National Security. Journal of Contemporary China [online]. 2016,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roč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 25, č. 99, s. 467-482.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Dostupný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z WWW: &lt;http://dx.doi.org/10.1080/10670564.2015.1104921&gt;. </a:t>
            </a:r>
            <a:endParaRPr lang="cs-CZ" sz="25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LIBRERIA EDITRICE VATICANA. Ad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Apostolorum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Principis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: Encyclical of Pope Pius XII on Communism and the Church in China to our Venerable Brethren and Beloved Children, the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Archbiships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Bishiops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, Other Local Ordinaries and Clergy and People of China in Peace and Communion with the Apostolic See. In: Vatican.va [online]. 1958 [cit. 2020-07-20].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Dostupný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z WWW: &lt;http://www.vatican.va/content/pius-xii/en/encyclicals/documents/hf_p-xii_enc_29061958_ad-apostolorum-principis.html&gt;.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LIBRERIA EDITRICE VATICANA. Ad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Sinarum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Gentem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: Encyclical of Pope Pius XII on the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Supranationality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of the Church to the Venerable Brethren and Beloved Sons, the Archbishops,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Bishiops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, and Other Local Ordinaries and Other Members of the Clergy and People of China in Peace and Communion with the Apostolic See. In: Vatican.va [online]. [cit. 2020-07-20]. </a:t>
            </a:r>
            <a:r>
              <a:rPr lang="en-US" sz="25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Dostupný</a:t>
            </a:r>
            <a:r>
              <a:rPr lang="en-US" sz="2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z WWW: &lt;http://www.vatican.va/content/pius-xii/en/encyclicals/documents/hf_p-xii_enc_07101954_ad-sinarum-gentem.html&gt;.</a:t>
            </a:r>
            <a:endParaRPr lang="cs-CZ" sz="25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Century Gothic" panose="020B0502020202020204" pitchFamily="34" charset="0"/>
              </a:rPr>
              <a:t>LIU, T. William; LEUNG, Beatrice. Organizational Revivalism : Explaining Metamorphosis of China’s Catholic Church. Journal for the Scientific Study of Religion [online]. 2002, </a:t>
            </a:r>
            <a:r>
              <a:rPr lang="en-US" sz="2500" dirty="0" err="1">
                <a:latin typeface="Century Gothic" panose="020B0502020202020204" pitchFamily="34" charset="0"/>
              </a:rPr>
              <a:t>roč</a:t>
            </a:r>
            <a:r>
              <a:rPr lang="en-US" sz="2500" dirty="0">
                <a:latin typeface="Century Gothic" panose="020B0502020202020204" pitchFamily="34" charset="0"/>
              </a:rPr>
              <a:t>.  41, č. 1, s. 121-138. </a:t>
            </a:r>
            <a:r>
              <a:rPr lang="en-US" sz="2500" dirty="0" err="1">
                <a:latin typeface="Century Gothic" panose="020B0502020202020204" pitchFamily="34" charset="0"/>
              </a:rPr>
              <a:t>Dostupný</a:t>
            </a:r>
            <a:r>
              <a:rPr lang="en-US" sz="2500" dirty="0">
                <a:latin typeface="Century Gothic" panose="020B0502020202020204" pitchFamily="34" charset="0"/>
              </a:rPr>
              <a:t> z WWW: &lt;https://eds-b-ebscohost</a:t>
            </a:r>
            <a:r>
              <a:rPr lang="cs-CZ" sz="2500" dirty="0">
                <a:latin typeface="Century Gothic" panose="020B0502020202020204" pitchFamily="34" charset="0"/>
              </a:rPr>
              <a:t> </a:t>
            </a:r>
            <a:r>
              <a:rPr lang="en-US" sz="2500" dirty="0">
                <a:latin typeface="Century Gothic" panose="020B0502020202020204" pitchFamily="34" charset="0"/>
              </a:rPr>
              <a:t>com.ezproxy.muni.cz/eds/pdfviewer/pdfviewer?vid=3&amp;sid=b6a8c55c-dd94-409a-8b97-3d14f3892542%40pdc-v-sessmgr03&gt;.</a:t>
            </a:r>
            <a:endParaRPr lang="cs-CZ" sz="2500" dirty="0">
              <a:latin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cs-CZ" sz="16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096AA6-78BB-4C8B-8E35-D630009B0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59" y="168669"/>
            <a:ext cx="775592" cy="77559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9658031-C247-42A8-A505-731CFFFE0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"/>
    </mc:Choice>
    <mc:Fallback xmlns="">
      <p:transition spd="slow" advTm="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950"/>
            <a:ext cx="9144000" cy="58231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33525"/>
            <a:ext cx="9144000" cy="4962525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LUEHRMANN, Laura. The Red Flag and the Ring : The Dances Surrounding Sino-Vatican Ties. Asian Politics &amp; Policy [online]. 2009,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roč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 1, č. 3, s. 489-507.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Dostupný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z WWW: &lt;http://web.b.ebscohost.com.ezproxy.muni.cz/ehost/pdfviewer/pdfviewer?vid=5&amp;sid=cad9c816-8ba2-4c5c-8bbe-4345b91869a0%40pdc-v-sessmgr02&gt;.</a:t>
            </a:r>
            <a:endParaRPr lang="cs-CZ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MASLÁKOVÁ,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Magdaléna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 The role of successive popes in the process of unification of the Church in China. International Journal for the Study of the Christian Church [online]. 2019,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roč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 19, č. 2-3, s. 133-148 [cit. 2020-03-31].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Dostupný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z WWW: &lt;https://www.tandfonline.com/doi/full/10.1080/1474225X.2019.1655628&gt;.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MONG, Ambrose. Sino-Vatican Relations : From Denunciation to Dialogue.  James Clarke, 2019. 191 s. ISBN 9780227907016. </a:t>
            </a:r>
            <a:endParaRPr lang="cs-CZ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VERMANDER, </a:t>
            </a:r>
            <a:r>
              <a:rPr lang="en-US" sz="1600" dirty="0" err="1">
                <a:latin typeface="Century Gothic" panose="020B0502020202020204" pitchFamily="34" charset="0"/>
              </a:rPr>
              <a:t>Benoǐt</a:t>
            </a:r>
            <a:r>
              <a:rPr lang="en-US" sz="1600" dirty="0">
                <a:latin typeface="Century Gothic" panose="020B0502020202020204" pitchFamily="34" charset="0"/>
              </a:rPr>
              <a:t>. The Vatican, China, and the Future of the Chinese Catholic Church. Concilium [online]. 2020, č. 2, s. 142-146 [cit. 2019-10-07]. </a:t>
            </a:r>
            <a:r>
              <a:rPr lang="en-US" sz="1600" dirty="0" err="1">
                <a:latin typeface="Century Gothic" panose="020B0502020202020204" pitchFamily="34" charset="0"/>
              </a:rPr>
              <a:t>Dostupný</a:t>
            </a:r>
            <a:r>
              <a:rPr lang="en-US" sz="1600" dirty="0">
                <a:latin typeface="Century Gothic" panose="020B0502020202020204" pitchFamily="34" charset="0"/>
              </a:rPr>
              <a:t> z WWW: &lt;http://search.ebscohost.com.ezproxy.muni.cz/login.aspx?direct=true&amp;db=asn&amp;AN=144561253&amp;lang=cs&gt;.</a:t>
            </a:r>
            <a:endParaRPr lang="cs-CZ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VOGT, Roland. Europe and China – Strategic Partners or Rivals? Hong Kong :</a:t>
            </a:r>
            <a:r>
              <a:rPr lang="cs-CZ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University Press, 2012. 301 s. ISBN 9789888083879.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ZHANG, </a:t>
            </a:r>
            <a:r>
              <a:rPr lang="en-US" sz="1600" dirty="0" err="1">
                <a:latin typeface="Century Gothic" panose="020B0502020202020204" pitchFamily="34" charset="0"/>
              </a:rPr>
              <a:t>Juyan</a:t>
            </a:r>
            <a:r>
              <a:rPr lang="en-US" sz="1600" dirty="0">
                <a:latin typeface="Century Gothic" panose="020B0502020202020204" pitchFamily="34" charset="0"/>
              </a:rPr>
              <a:t>. Sino-Vatican Faith Diplomacy : Mapping The Factors Affecting Bilateral Relations. Figueroa Press, 2017. ISBN 978-0-18-221704-5.</a:t>
            </a:r>
            <a:endParaRPr lang="cs-CZ" sz="1600" dirty="0">
              <a:latin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cs-CZ" sz="16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096AA6-78BB-4C8B-8E35-D630009B0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59" y="168669"/>
            <a:ext cx="775592" cy="77559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39AAC3F-29DE-4F7A-8581-A3DF8008A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1"/>
    </mc:Choice>
    <mc:Fallback xmlns="">
      <p:transition spd="slow" advTm="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6701"/>
            <a:ext cx="9144000" cy="62865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OBRÁZKY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52525"/>
            <a:ext cx="9144000" cy="5343525"/>
          </a:xfrm>
        </p:spPr>
        <p:txBody>
          <a:bodyPr>
            <a:normAutofit fontScale="25000" lnSpcReduction="20000"/>
          </a:bodyPr>
          <a:lstStyle/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400" dirty="0">
                <a:latin typeface="Century Gothic" panose="020B0502020202020204" pitchFamily="34" charset="0"/>
              </a:rPr>
              <a:t>Obr. 1: [Čínská vlajka]. In: Aktuálně [online]. 29. února 2016 [cit. 2020-11-02]. Dostupné z WWW: </a:t>
            </a:r>
            <a:r>
              <a:rPr lang="cs-CZ" sz="6400" dirty="0">
                <a:latin typeface="Century Gothic" panose="020B0502020202020204" pitchFamily="34" charset="0"/>
                <a:hlinkClick r:id="rId2"/>
              </a:rPr>
              <a:t>https://www.aktualne.cz/wiki/geografie/</a:t>
            </a:r>
            <a:r>
              <a:rPr lang="cs-CZ" sz="6400" dirty="0" err="1">
                <a:latin typeface="Century Gothic" panose="020B0502020202020204" pitchFamily="34" charset="0"/>
                <a:hlinkClick r:id="rId2"/>
              </a:rPr>
              <a:t>staty</a:t>
            </a:r>
            <a:r>
              <a:rPr lang="cs-CZ" sz="6400" dirty="0">
                <a:latin typeface="Century Gothic" panose="020B0502020202020204" pitchFamily="34" charset="0"/>
                <a:hlinkClick r:id="rId2"/>
              </a:rPr>
              <a:t>-a-</a:t>
            </a:r>
            <a:r>
              <a:rPr lang="cs-CZ" sz="6400" dirty="0" err="1">
                <a:latin typeface="Century Gothic" panose="020B0502020202020204" pitchFamily="34" charset="0"/>
                <a:hlinkClick r:id="rId2"/>
              </a:rPr>
              <a:t>mesta</a:t>
            </a:r>
            <a:r>
              <a:rPr lang="cs-CZ" sz="6400" dirty="0">
                <a:latin typeface="Century Gothic" panose="020B0502020202020204" pitchFamily="34" charset="0"/>
                <a:hlinkClick r:id="rId2"/>
              </a:rPr>
              <a:t>/</a:t>
            </a:r>
            <a:r>
              <a:rPr lang="cs-CZ" sz="6400" dirty="0" err="1">
                <a:latin typeface="Century Gothic" panose="020B0502020202020204" pitchFamily="34" charset="0"/>
                <a:hlinkClick r:id="rId2"/>
              </a:rPr>
              <a:t>cina</a:t>
            </a:r>
            <a:r>
              <a:rPr lang="cs-CZ" sz="6400" dirty="0">
                <a:latin typeface="Century Gothic" panose="020B0502020202020204" pitchFamily="34" charset="0"/>
                <a:hlinkClick r:id="rId2"/>
              </a:rPr>
              <a:t>/r~i:wiki:2003/</a:t>
            </a:r>
            <a:r>
              <a:rPr lang="cs-CZ" sz="6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400" dirty="0">
                <a:latin typeface="Century Gothic" panose="020B0502020202020204" pitchFamily="34" charset="0"/>
              </a:rPr>
              <a:t>Obr. 2: [Sjezd KSČ]. In: Wikipedia</a:t>
            </a:r>
            <a:r>
              <a:rPr lang="en-US" sz="6400" dirty="0">
                <a:latin typeface="Century Gothic" panose="020B0502020202020204" pitchFamily="34" charset="0"/>
              </a:rPr>
              <a:t> [online]. </a:t>
            </a:r>
            <a:r>
              <a:rPr lang="cs-CZ" sz="6400" dirty="0">
                <a:latin typeface="Century Gothic" panose="020B0502020202020204" pitchFamily="34" charset="0"/>
              </a:rPr>
              <a:t>11. červenec 2020 </a:t>
            </a:r>
            <a:r>
              <a:rPr lang="en-US" sz="6400" dirty="0">
                <a:latin typeface="Century Gothic" panose="020B0502020202020204" pitchFamily="34" charset="0"/>
              </a:rPr>
              <a:t>[Cit. </a:t>
            </a:r>
            <a:r>
              <a:rPr lang="cs-CZ" sz="6400" dirty="0">
                <a:latin typeface="Century Gothic" panose="020B0502020202020204" pitchFamily="34" charset="0"/>
              </a:rPr>
              <a:t>02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r>
              <a:rPr lang="cs-CZ" sz="6400" dirty="0">
                <a:latin typeface="Century Gothic" panose="020B0502020202020204" pitchFamily="34" charset="0"/>
              </a:rPr>
              <a:t>11</a:t>
            </a:r>
            <a:r>
              <a:rPr lang="en-US" sz="6400" dirty="0">
                <a:latin typeface="Century Gothic" panose="020B0502020202020204" pitchFamily="34" charset="0"/>
              </a:rPr>
              <a:t>.20</a:t>
            </a:r>
            <a:r>
              <a:rPr lang="cs-CZ" sz="6400" dirty="0">
                <a:latin typeface="Century Gothic" panose="020B0502020202020204" pitchFamily="34" charset="0"/>
              </a:rPr>
              <a:t>20</a:t>
            </a:r>
            <a:r>
              <a:rPr lang="en-US" sz="6400" dirty="0">
                <a:latin typeface="Century Gothic" panose="020B0502020202020204" pitchFamily="34" charset="0"/>
              </a:rPr>
              <a:t>]. </a:t>
            </a:r>
            <a:r>
              <a:rPr lang="en-US" sz="6400" dirty="0" err="1">
                <a:latin typeface="Century Gothic" panose="020B0502020202020204" pitchFamily="34" charset="0"/>
              </a:rPr>
              <a:t>Dostupné</a:t>
            </a:r>
            <a:r>
              <a:rPr lang="en-US" sz="6400" dirty="0">
                <a:latin typeface="Century Gothic" panose="020B0502020202020204" pitchFamily="34" charset="0"/>
              </a:rPr>
              <a:t> z WWW: </a:t>
            </a:r>
            <a:r>
              <a:rPr lang="en-US" sz="6400" dirty="0">
                <a:latin typeface="Century Gothic" panose="020B0502020202020204" pitchFamily="34" charset="0"/>
                <a:hlinkClick r:id="rId3"/>
              </a:rPr>
              <a:t>https://cs.wikipedia.org/wiki/Komunistick%C3%A1_strana_%C4%8C%C3%ADny</a:t>
            </a:r>
            <a:r>
              <a:rPr lang="cs-CZ" sz="6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400" dirty="0">
                <a:latin typeface="Century Gothic" panose="020B0502020202020204" pitchFamily="34" charset="0"/>
              </a:rPr>
              <a:t>Obr. 3: [Ctihodný Pius XII.]. In: Wikipedia [online]. 04. července 2020 [cit. 2020-11-02]. Dostupné z WWW: </a:t>
            </a:r>
            <a:r>
              <a:rPr lang="en-US" sz="6400" dirty="0">
                <a:latin typeface="Century Gothic" panose="020B0502020202020204" pitchFamily="34" charset="0"/>
                <a:hlinkClick r:id="rId4"/>
              </a:rPr>
              <a:t>https://cs.wikipedia.org/wiki/Pius_XII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endParaRPr lang="cs-CZ" sz="6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400" dirty="0">
                <a:latin typeface="Century Gothic" panose="020B0502020202020204" pitchFamily="34" charset="0"/>
              </a:rPr>
              <a:t>Obr. 4: [Jan XXIII.]. In: Citáty</a:t>
            </a:r>
            <a:r>
              <a:rPr lang="en-US" sz="6400" dirty="0">
                <a:latin typeface="Century Gothic" panose="020B0502020202020204" pitchFamily="34" charset="0"/>
              </a:rPr>
              <a:t> [online]. [Cit. </a:t>
            </a:r>
            <a:r>
              <a:rPr lang="cs-CZ" sz="6400" dirty="0">
                <a:latin typeface="Century Gothic" panose="020B0502020202020204" pitchFamily="34" charset="0"/>
              </a:rPr>
              <a:t>02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r>
              <a:rPr lang="cs-CZ" sz="6400" dirty="0">
                <a:latin typeface="Century Gothic" panose="020B0502020202020204" pitchFamily="34" charset="0"/>
              </a:rPr>
              <a:t>11</a:t>
            </a:r>
            <a:r>
              <a:rPr lang="en-US" sz="6400" dirty="0">
                <a:latin typeface="Century Gothic" panose="020B0502020202020204" pitchFamily="34" charset="0"/>
              </a:rPr>
              <a:t>.20</a:t>
            </a:r>
            <a:r>
              <a:rPr lang="cs-CZ" sz="6400" dirty="0">
                <a:latin typeface="Century Gothic" panose="020B0502020202020204" pitchFamily="34" charset="0"/>
              </a:rPr>
              <a:t>20</a:t>
            </a:r>
            <a:r>
              <a:rPr lang="en-US" sz="6400" dirty="0">
                <a:latin typeface="Century Gothic" panose="020B0502020202020204" pitchFamily="34" charset="0"/>
              </a:rPr>
              <a:t>]. </a:t>
            </a:r>
            <a:r>
              <a:rPr lang="en-US" sz="6400" dirty="0" err="1">
                <a:latin typeface="Century Gothic" panose="020B0502020202020204" pitchFamily="34" charset="0"/>
              </a:rPr>
              <a:t>Dostupné</a:t>
            </a:r>
            <a:r>
              <a:rPr lang="en-US" sz="6400" dirty="0">
                <a:latin typeface="Century Gothic" panose="020B0502020202020204" pitchFamily="34" charset="0"/>
              </a:rPr>
              <a:t> z WWW:</a:t>
            </a:r>
            <a:r>
              <a:rPr lang="cs-CZ" sz="6400" dirty="0">
                <a:latin typeface="Century Gothic" panose="020B0502020202020204" pitchFamily="34" charset="0"/>
              </a:rPr>
              <a:t> </a:t>
            </a:r>
            <a:r>
              <a:rPr lang="cs-CZ" sz="6400" dirty="0">
                <a:latin typeface="Century Gothic" panose="020B0502020202020204" pitchFamily="34" charset="0"/>
                <a:hlinkClick r:id="rId5"/>
              </a:rPr>
              <a:t>https://citaty.net/</a:t>
            </a:r>
            <a:r>
              <a:rPr lang="cs-CZ" sz="6400" dirty="0" err="1">
                <a:latin typeface="Century Gothic" panose="020B0502020202020204" pitchFamily="34" charset="0"/>
                <a:hlinkClick r:id="rId5"/>
              </a:rPr>
              <a:t>autori</a:t>
            </a:r>
            <a:r>
              <a:rPr lang="cs-CZ" sz="6400" dirty="0">
                <a:latin typeface="Century Gothic" panose="020B0502020202020204" pitchFamily="34" charset="0"/>
                <a:hlinkClick r:id="rId5"/>
              </a:rPr>
              <a:t>/</a:t>
            </a:r>
            <a:r>
              <a:rPr lang="cs-CZ" sz="6400" dirty="0" err="1">
                <a:latin typeface="Century Gothic" panose="020B0502020202020204" pitchFamily="34" charset="0"/>
                <a:hlinkClick r:id="rId5"/>
              </a:rPr>
              <a:t>jan-xxiii</a:t>
            </a:r>
            <a:r>
              <a:rPr lang="cs-CZ" sz="6400" dirty="0">
                <a:latin typeface="Century Gothic" panose="020B0502020202020204" pitchFamily="34" charset="0"/>
                <a:hlinkClick r:id="rId5"/>
              </a:rPr>
              <a:t>/</a:t>
            </a:r>
            <a:r>
              <a:rPr lang="cs-CZ" sz="6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400" dirty="0">
                <a:latin typeface="Century Gothic" panose="020B0502020202020204" pitchFamily="34" charset="0"/>
              </a:rPr>
              <a:t>Obr. 5: : [Svatý Pavel VI.]. In: Wikipedia</a:t>
            </a:r>
            <a:r>
              <a:rPr lang="en-US" sz="6400" dirty="0">
                <a:latin typeface="Century Gothic" panose="020B0502020202020204" pitchFamily="34" charset="0"/>
              </a:rPr>
              <a:t> [online].</a:t>
            </a:r>
            <a:r>
              <a:rPr lang="cs-CZ" sz="6400" dirty="0">
                <a:latin typeface="Century Gothic" panose="020B0502020202020204" pitchFamily="34" charset="0"/>
              </a:rPr>
              <a:t> 11. března 2020</a:t>
            </a:r>
            <a:r>
              <a:rPr lang="en-US" sz="6400" dirty="0">
                <a:latin typeface="Century Gothic" panose="020B0502020202020204" pitchFamily="34" charset="0"/>
              </a:rPr>
              <a:t> [Cit. </a:t>
            </a:r>
            <a:r>
              <a:rPr lang="cs-CZ" sz="6400" dirty="0">
                <a:latin typeface="Century Gothic" panose="020B0502020202020204" pitchFamily="34" charset="0"/>
              </a:rPr>
              <a:t>02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r>
              <a:rPr lang="cs-CZ" sz="6400" dirty="0">
                <a:latin typeface="Century Gothic" panose="020B0502020202020204" pitchFamily="34" charset="0"/>
              </a:rPr>
              <a:t>11</a:t>
            </a:r>
            <a:r>
              <a:rPr lang="en-US" sz="6400" dirty="0">
                <a:latin typeface="Century Gothic" panose="020B0502020202020204" pitchFamily="34" charset="0"/>
              </a:rPr>
              <a:t>.20</a:t>
            </a:r>
            <a:r>
              <a:rPr lang="cs-CZ" sz="6400" dirty="0">
                <a:latin typeface="Century Gothic" panose="020B0502020202020204" pitchFamily="34" charset="0"/>
              </a:rPr>
              <a:t>20</a:t>
            </a:r>
            <a:r>
              <a:rPr lang="en-US" sz="6400" dirty="0">
                <a:latin typeface="Century Gothic" panose="020B0502020202020204" pitchFamily="34" charset="0"/>
              </a:rPr>
              <a:t>]. </a:t>
            </a:r>
            <a:r>
              <a:rPr lang="en-US" sz="6400" dirty="0" err="1">
                <a:latin typeface="Century Gothic" panose="020B0502020202020204" pitchFamily="34" charset="0"/>
              </a:rPr>
              <a:t>Dostupné</a:t>
            </a:r>
            <a:r>
              <a:rPr lang="en-US" sz="6400" dirty="0">
                <a:latin typeface="Century Gothic" panose="020B0502020202020204" pitchFamily="34" charset="0"/>
              </a:rPr>
              <a:t> z WWW: </a:t>
            </a:r>
            <a:r>
              <a:rPr lang="en-US" sz="6400" dirty="0">
                <a:latin typeface="Century Gothic" panose="020B0502020202020204" pitchFamily="34" charset="0"/>
                <a:hlinkClick r:id="rId6"/>
              </a:rPr>
              <a:t>https://cs.wikipedia.org/wiki/Pavel_VI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endParaRPr lang="cs-CZ" sz="6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400" dirty="0">
                <a:latin typeface="Century Gothic" panose="020B0502020202020204" pitchFamily="34" charset="0"/>
              </a:rPr>
              <a:t>Obr. 6: [Ctihodný Jan Pavel I.]. In: Wikipedia</a:t>
            </a:r>
            <a:r>
              <a:rPr lang="en-US" sz="6400" dirty="0">
                <a:latin typeface="Century Gothic" panose="020B0502020202020204" pitchFamily="34" charset="0"/>
              </a:rPr>
              <a:t>[online].</a:t>
            </a:r>
            <a:r>
              <a:rPr lang="cs-CZ" sz="6400" dirty="0">
                <a:latin typeface="Century Gothic" panose="020B0502020202020204" pitchFamily="34" charset="0"/>
              </a:rPr>
              <a:t> 04. září 2020</a:t>
            </a:r>
            <a:r>
              <a:rPr lang="en-US" sz="6400" dirty="0">
                <a:latin typeface="Century Gothic" panose="020B0502020202020204" pitchFamily="34" charset="0"/>
              </a:rPr>
              <a:t> [Cit. </a:t>
            </a:r>
            <a:r>
              <a:rPr lang="cs-CZ" sz="6400" dirty="0">
                <a:latin typeface="Century Gothic" panose="020B0502020202020204" pitchFamily="34" charset="0"/>
              </a:rPr>
              <a:t>03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r>
              <a:rPr lang="cs-CZ" sz="6400" dirty="0">
                <a:latin typeface="Century Gothic" panose="020B0502020202020204" pitchFamily="34" charset="0"/>
              </a:rPr>
              <a:t>11</a:t>
            </a:r>
            <a:r>
              <a:rPr lang="en-US" sz="6400" dirty="0">
                <a:latin typeface="Century Gothic" panose="020B0502020202020204" pitchFamily="34" charset="0"/>
              </a:rPr>
              <a:t>.20</a:t>
            </a:r>
            <a:r>
              <a:rPr lang="cs-CZ" sz="6400" dirty="0">
                <a:latin typeface="Century Gothic" panose="020B0502020202020204" pitchFamily="34" charset="0"/>
              </a:rPr>
              <a:t>20</a:t>
            </a:r>
            <a:r>
              <a:rPr lang="en-US" sz="6400" dirty="0">
                <a:latin typeface="Century Gothic" panose="020B0502020202020204" pitchFamily="34" charset="0"/>
              </a:rPr>
              <a:t>]. </a:t>
            </a:r>
            <a:r>
              <a:rPr lang="en-US" sz="6400" dirty="0" err="1">
                <a:latin typeface="Century Gothic" panose="020B0502020202020204" pitchFamily="34" charset="0"/>
              </a:rPr>
              <a:t>Dostupné</a:t>
            </a:r>
            <a:r>
              <a:rPr lang="en-US" sz="6400" dirty="0">
                <a:latin typeface="Century Gothic" panose="020B0502020202020204" pitchFamily="34" charset="0"/>
              </a:rPr>
              <a:t> z WWW:</a:t>
            </a:r>
            <a:r>
              <a:rPr lang="cs-CZ" sz="6400" dirty="0">
                <a:latin typeface="Century Gothic" panose="020B0502020202020204" pitchFamily="34" charset="0"/>
              </a:rPr>
              <a:t> </a:t>
            </a:r>
            <a:r>
              <a:rPr lang="en-US" sz="6400" dirty="0">
                <a:latin typeface="Century Gothic" panose="020B0502020202020204" pitchFamily="34" charset="0"/>
                <a:hlinkClick r:id="rId7"/>
              </a:rPr>
              <a:t>https://cs.wikipedia.org/wiki/Jan_Pavel_I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endParaRPr lang="cs-CZ" sz="6400" dirty="0"/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sz="6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096AA6-78BB-4C8B-8E35-D630009B0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958" y="187718"/>
            <a:ext cx="821933" cy="8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29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950"/>
            <a:ext cx="9144000" cy="64770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OBRÁZKY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62050"/>
            <a:ext cx="9144000" cy="5334000"/>
          </a:xfrm>
        </p:spPr>
        <p:txBody>
          <a:bodyPr>
            <a:normAutofit fontScale="25000" lnSpcReduction="20000"/>
          </a:bodyPr>
          <a:lstStyle/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400" dirty="0">
                <a:latin typeface="Century Gothic" panose="020B0502020202020204" pitchFamily="34" charset="0"/>
              </a:rPr>
              <a:t>Obr. 7: : [Jan Pavel II.]. In: Církev</a:t>
            </a:r>
            <a:r>
              <a:rPr lang="en-US" sz="6400" dirty="0">
                <a:latin typeface="Century Gothic" panose="020B0502020202020204" pitchFamily="34" charset="0"/>
              </a:rPr>
              <a:t> [online].</a:t>
            </a:r>
            <a:r>
              <a:rPr lang="cs-CZ" sz="6400" dirty="0">
                <a:latin typeface="Century Gothic" panose="020B0502020202020204" pitchFamily="34" charset="0"/>
              </a:rPr>
              <a:t> 30. září 2013</a:t>
            </a:r>
            <a:r>
              <a:rPr lang="en-US" sz="6400" dirty="0">
                <a:latin typeface="Century Gothic" panose="020B0502020202020204" pitchFamily="34" charset="0"/>
              </a:rPr>
              <a:t> [Cit. </a:t>
            </a:r>
            <a:r>
              <a:rPr lang="cs-CZ" sz="6400" dirty="0">
                <a:latin typeface="Century Gothic" panose="020B0502020202020204" pitchFamily="34" charset="0"/>
              </a:rPr>
              <a:t>15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r>
              <a:rPr lang="cs-CZ" sz="6400" dirty="0">
                <a:latin typeface="Century Gothic" panose="020B0502020202020204" pitchFamily="34" charset="0"/>
              </a:rPr>
              <a:t>11</a:t>
            </a:r>
            <a:r>
              <a:rPr lang="en-US" sz="6400" dirty="0">
                <a:latin typeface="Century Gothic" panose="020B0502020202020204" pitchFamily="34" charset="0"/>
              </a:rPr>
              <a:t>.20</a:t>
            </a:r>
            <a:r>
              <a:rPr lang="cs-CZ" sz="6400" dirty="0">
                <a:latin typeface="Century Gothic" panose="020B0502020202020204" pitchFamily="34" charset="0"/>
              </a:rPr>
              <a:t>20</a:t>
            </a:r>
            <a:r>
              <a:rPr lang="en-US" sz="6400" dirty="0">
                <a:latin typeface="Century Gothic" panose="020B0502020202020204" pitchFamily="34" charset="0"/>
              </a:rPr>
              <a:t>]. </a:t>
            </a:r>
            <a:r>
              <a:rPr lang="en-US" sz="6400" dirty="0" err="1">
                <a:latin typeface="Century Gothic" panose="020B0502020202020204" pitchFamily="34" charset="0"/>
              </a:rPr>
              <a:t>Dostupné</a:t>
            </a:r>
            <a:r>
              <a:rPr lang="en-US" sz="6400" dirty="0">
                <a:latin typeface="Century Gothic" panose="020B0502020202020204" pitchFamily="34" charset="0"/>
              </a:rPr>
              <a:t> z WWW</a:t>
            </a:r>
            <a:r>
              <a:rPr lang="cs-CZ" sz="6400" dirty="0">
                <a:latin typeface="Century Gothic" panose="020B0502020202020204" pitchFamily="34" charset="0"/>
              </a:rPr>
              <a:t>: </a:t>
            </a:r>
            <a:r>
              <a:rPr lang="cs-CZ" sz="6400" dirty="0">
                <a:latin typeface="Century Gothic" panose="020B0502020202020204" pitchFamily="34" charset="0"/>
                <a:hlinkClick r:id="rId2"/>
              </a:rPr>
              <a:t>https://www.cirkev.cz/archiv/130930-jan-pavel-ii-bude-svatorecen-27-dubna-2014</a:t>
            </a:r>
            <a:r>
              <a:rPr lang="cs-CZ" sz="6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400" dirty="0">
                <a:latin typeface="Century Gothic" panose="020B0502020202020204" pitchFamily="34" charset="0"/>
              </a:rPr>
              <a:t>Obr. 8: [Jeho Svatost Benedikt XVI.]. In: Wikipedia</a:t>
            </a:r>
            <a:r>
              <a:rPr lang="en-US" sz="6400" dirty="0">
                <a:latin typeface="Century Gothic" panose="020B0502020202020204" pitchFamily="34" charset="0"/>
              </a:rPr>
              <a:t>[online].</a:t>
            </a:r>
            <a:r>
              <a:rPr lang="cs-CZ" sz="6400" dirty="0">
                <a:latin typeface="Century Gothic" panose="020B0502020202020204" pitchFamily="34" charset="0"/>
              </a:rPr>
              <a:t> 01. července 2020</a:t>
            </a:r>
            <a:r>
              <a:rPr lang="en-US" sz="6400" dirty="0">
                <a:latin typeface="Century Gothic" panose="020B0502020202020204" pitchFamily="34" charset="0"/>
              </a:rPr>
              <a:t> [Cit. </a:t>
            </a:r>
            <a:r>
              <a:rPr lang="cs-CZ" sz="6400" dirty="0">
                <a:latin typeface="Century Gothic" panose="020B0502020202020204" pitchFamily="34" charset="0"/>
              </a:rPr>
              <a:t>15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r>
              <a:rPr lang="cs-CZ" sz="6400" dirty="0">
                <a:latin typeface="Century Gothic" panose="020B0502020202020204" pitchFamily="34" charset="0"/>
              </a:rPr>
              <a:t>11</a:t>
            </a:r>
            <a:r>
              <a:rPr lang="en-US" sz="6400" dirty="0">
                <a:latin typeface="Century Gothic" panose="020B0502020202020204" pitchFamily="34" charset="0"/>
              </a:rPr>
              <a:t>.20</a:t>
            </a:r>
            <a:r>
              <a:rPr lang="cs-CZ" sz="6400" dirty="0">
                <a:latin typeface="Century Gothic" panose="020B0502020202020204" pitchFamily="34" charset="0"/>
              </a:rPr>
              <a:t>20</a:t>
            </a:r>
            <a:r>
              <a:rPr lang="en-US" sz="6400" dirty="0">
                <a:latin typeface="Century Gothic" panose="020B0502020202020204" pitchFamily="34" charset="0"/>
              </a:rPr>
              <a:t>]. </a:t>
            </a:r>
            <a:r>
              <a:rPr lang="en-US" sz="6400" dirty="0" err="1">
                <a:latin typeface="Century Gothic" panose="020B0502020202020204" pitchFamily="34" charset="0"/>
              </a:rPr>
              <a:t>Dostupné</a:t>
            </a:r>
            <a:r>
              <a:rPr lang="en-US" sz="6400" dirty="0">
                <a:latin typeface="Century Gothic" panose="020B0502020202020204" pitchFamily="34" charset="0"/>
              </a:rPr>
              <a:t> z WWW:</a:t>
            </a:r>
            <a:r>
              <a:rPr lang="cs-CZ" sz="6400" dirty="0">
                <a:latin typeface="Century Gothic" panose="020B0502020202020204" pitchFamily="34" charset="0"/>
              </a:rPr>
              <a:t> </a:t>
            </a:r>
            <a:r>
              <a:rPr lang="en-US" sz="6400" dirty="0">
                <a:latin typeface="Century Gothic" panose="020B0502020202020204" pitchFamily="34" charset="0"/>
                <a:hlinkClick r:id="rId3"/>
              </a:rPr>
              <a:t>https://cs.wikipedia.org/wiki/Benedikt_XVI</a:t>
            </a:r>
            <a:r>
              <a:rPr lang="en-US" sz="6400" dirty="0">
                <a:latin typeface="Century Gothic" panose="020B0502020202020204" pitchFamily="34" charset="0"/>
              </a:rPr>
              <a:t>.</a:t>
            </a:r>
            <a:endParaRPr lang="cs-CZ" sz="6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600" dirty="0">
                <a:latin typeface="Century Gothic" panose="020B0502020202020204" pitchFamily="34" charset="0"/>
              </a:rPr>
              <a:t>Obr. 9: [Obraz papež František]. In: </a:t>
            </a:r>
            <a:r>
              <a:rPr lang="cs-CZ" sz="6600" dirty="0" err="1">
                <a:latin typeface="Century Gothic" panose="020B0502020202020204" pitchFamily="34" charset="0"/>
              </a:rPr>
              <a:t>Paulinky</a:t>
            </a:r>
            <a:r>
              <a:rPr lang="en-US" sz="6600" dirty="0">
                <a:latin typeface="Century Gothic" panose="020B0502020202020204" pitchFamily="34" charset="0"/>
              </a:rPr>
              <a:t> [online]. [Cit. </a:t>
            </a:r>
            <a:r>
              <a:rPr lang="cs-CZ" sz="6600" dirty="0">
                <a:latin typeface="Century Gothic" panose="020B0502020202020204" pitchFamily="34" charset="0"/>
              </a:rPr>
              <a:t>15</a:t>
            </a:r>
            <a:r>
              <a:rPr lang="en-US" sz="6600" dirty="0">
                <a:latin typeface="Century Gothic" panose="020B0502020202020204" pitchFamily="34" charset="0"/>
              </a:rPr>
              <a:t>.</a:t>
            </a:r>
            <a:r>
              <a:rPr lang="cs-CZ" sz="6600" dirty="0">
                <a:latin typeface="Century Gothic" panose="020B0502020202020204" pitchFamily="34" charset="0"/>
              </a:rPr>
              <a:t>11</a:t>
            </a:r>
            <a:r>
              <a:rPr lang="en-US" sz="6600" dirty="0">
                <a:latin typeface="Century Gothic" panose="020B0502020202020204" pitchFamily="34" charset="0"/>
              </a:rPr>
              <a:t>.20</a:t>
            </a:r>
            <a:r>
              <a:rPr lang="cs-CZ" sz="6600" dirty="0">
                <a:latin typeface="Century Gothic" panose="020B0502020202020204" pitchFamily="34" charset="0"/>
              </a:rPr>
              <a:t>20</a:t>
            </a:r>
            <a:r>
              <a:rPr lang="en-US" sz="6600" dirty="0">
                <a:latin typeface="Century Gothic" panose="020B0502020202020204" pitchFamily="34" charset="0"/>
              </a:rPr>
              <a:t>]. </a:t>
            </a:r>
            <a:r>
              <a:rPr lang="en-US" sz="6600" dirty="0" err="1">
                <a:latin typeface="Century Gothic" panose="020B0502020202020204" pitchFamily="34" charset="0"/>
              </a:rPr>
              <a:t>Dostupné</a:t>
            </a:r>
            <a:r>
              <a:rPr lang="en-US" sz="6600" dirty="0">
                <a:latin typeface="Century Gothic" panose="020B0502020202020204" pitchFamily="34" charset="0"/>
              </a:rPr>
              <a:t> z WWW: </a:t>
            </a:r>
            <a:r>
              <a:rPr lang="en-US" sz="6600" dirty="0">
                <a:latin typeface="Century Gothic" panose="020B0502020202020204" pitchFamily="34" charset="0"/>
                <a:hlinkClick r:id="rId4"/>
              </a:rPr>
              <a:t>https://www.paulinky.cz/obchod/produkt/Obraz-papez-Frantisek-120.html</a:t>
            </a:r>
            <a:r>
              <a:rPr lang="cs-CZ" sz="66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6600" dirty="0">
                <a:latin typeface="Century Gothic" panose="020B0502020202020204" pitchFamily="34" charset="0"/>
              </a:rPr>
              <a:t>Obr. 10: [Katolické procesí v Číně]. In: Forum24 </a:t>
            </a:r>
            <a:r>
              <a:rPr lang="en-US" sz="6600" dirty="0">
                <a:latin typeface="Century Gothic" panose="020B0502020202020204" pitchFamily="34" charset="0"/>
              </a:rPr>
              <a:t>[online]. </a:t>
            </a:r>
            <a:r>
              <a:rPr lang="cs-CZ" sz="6600" dirty="0">
                <a:latin typeface="Century Gothic" panose="020B0502020202020204" pitchFamily="34" charset="0"/>
              </a:rPr>
              <a:t>03. července 2020 </a:t>
            </a:r>
            <a:r>
              <a:rPr lang="en-US" sz="6600" dirty="0">
                <a:latin typeface="Century Gothic" panose="020B0502020202020204" pitchFamily="34" charset="0"/>
              </a:rPr>
              <a:t>[Cit. </a:t>
            </a:r>
            <a:r>
              <a:rPr lang="cs-CZ" sz="6600" dirty="0">
                <a:latin typeface="Century Gothic" panose="020B0502020202020204" pitchFamily="34" charset="0"/>
              </a:rPr>
              <a:t>15</a:t>
            </a:r>
            <a:r>
              <a:rPr lang="en-US" sz="6600" dirty="0">
                <a:latin typeface="Century Gothic" panose="020B0502020202020204" pitchFamily="34" charset="0"/>
              </a:rPr>
              <a:t>.</a:t>
            </a:r>
            <a:r>
              <a:rPr lang="cs-CZ" sz="6600" dirty="0">
                <a:latin typeface="Century Gothic" panose="020B0502020202020204" pitchFamily="34" charset="0"/>
              </a:rPr>
              <a:t>11.</a:t>
            </a:r>
            <a:r>
              <a:rPr lang="en-US" sz="6600" dirty="0">
                <a:latin typeface="Century Gothic" panose="020B0502020202020204" pitchFamily="34" charset="0"/>
              </a:rPr>
              <a:t>20</a:t>
            </a:r>
            <a:r>
              <a:rPr lang="cs-CZ" sz="6600" dirty="0">
                <a:latin typeface="Century Gothic" panose="020B0502020202020204" pitchFamily="34" charset="0"/>
              </a:rPr>
              <a:t>20</a:t>
            </a:r>
            <a:r>
              <a:rPr lang="en-US" sz="6600" dirty="0">
                <a:latin typeface="Century Gothic" panose="020B0502020202020204" pitchFamily="34" charset="0"/>
              </a:rPr>
              <a:t>]. </a:t>
            </a:r>
            <a:r>
              <a:rPr lang="en-US" sz="6600" dirty="0" err="1">
                <a:latin typeface="Century Gothic" panose="020B0502020202020204" pitchFamily="34" charset="0"/>
              </a:rPr>
              <a:t>Dostupné</a:t>
            </a:r>
            <a:r>
              <a:rPr lang="en-US" sz="6600" dirty="0">
                <a:latin typeface="Century Gothic" panose="020B0502020202020204" pitchFamily="34" charset="0"/>
              </a:rPr>
              <a:t> z WWW:</a:t>
            </a:r>
            <a:r>
              <a:rPr lang="cs-CZ" sz="6600" dirty="0">
                <a:latin typeface="Century Gothic" panose="020B0502020202020204" pitchFamily="34" charset="0"/>
              </a:rPr>
              <a:t> </a:t>
            </a:r>
            <a:r>
              <a:rPr lang="cs-CZ" sz="6600" dirty="0">
                <a:latin typeface="Century Gothic" panose="020B0502020202020204" pitchFamily="34" charset="0"/>
                <a:hlinkClick r:id="rId5"/>
              </a:rPr>
              <a:t>https://www.forum24.cz/krestane-v-cine-zazivaji-nejvetsi-perzekuci-za-desitky-let-cilem-je-eliminace-nabozenstvi/</a:t>
            </a:r>
            <a:r>
              <a:rPr lang="cs-CZ" sz="66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sz="6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096AA6-78BB-4C8B-8E35-D630009B0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58" y="187718"/>
            <a:ext cx="821933" cy="8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9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950"/>
            <a:ext cx="9144000" cy="64770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OBRÁZKY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62050"/>
            <a:ext cx="9144000" cy="5334000"/>
          </a:xfrm>
        </p:spPr>
        <p:txBody>
          <a:bodyPr>
            <a:normAutofit fontScale="55000" lnSpcReduction="20000"/>
          </a:bodyPr>
          <a:lstStyle/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latin typeface="Century Gothic" panose="020B0502020202020204" pitchFamily="34" charset="0"/>
              </a:rPr>
              <a:t>Obr. 11: FRAYER, Kevin. [Čínští katolíci z „podzemní“ nebo „neoficiální“ církve uctívající neděli Velikonočních svátků čekají na společnou oběť, 9. dubna 2017 v provincii Che-</a:t>
            </a:r>
            <a:r>
              <a:rPr lang="cs-CZ" sz="2600" dirty="0" err="1">
                <a:latin typeface="Century Gothic" panose="020B0502020202020204" pitchFamily="34" charset="0"/>
              </a:rPr>
              <a:t>pej</a:t>
            </a:r>
            <a:r>
              <a:rPr lang="cs-CZ" sz="2600" dirty="0">
                <a:latin typeface="Century Gothic" panose="020B0502020202020204" pitchFamily="34" charset="0"/>
              </a:rPr>
              <a:t> v Číně]. In: </a:t>
            </a:r>
            <a:r>
              <a:rPr lang="cs-CZ" sz="2600" dirty="0" err="1">
                <a:latin typeface="Century Gothic" panose="020B0502020202020204" pitchFamily="34" charset="0"/>
              </a:rPr>
              <a:t>Epochtimes</a:t>
            </a:r>
            <a:r>
              <a:rPr lang="en-US" sz="2600" dirty="0">
                <a:latin typeface="Century Gothic" panose="020B0502020202020204" pitchFamily="34" charset="0"/>
              </a:rPr>
              <a:t> [online]. </a:t>
            </a:r>
            <a:r>
              <a:rPr lang="cs-CZ" sz="2600" dirty="0">
                <a:latin typeface="Century Gothic" panose="020B0502020202020204" pitchFamily="34" charset="0"/>
              </a:rPr>
              <a:t>03. prosince 2017 </a:t>
            </a:r>
            <a:r>
              <a:rPr lang="en-US" sz="2600" dirty="0">
                <a:latin typeface="Century Gothic" panose="020B0502020202020204" pitchFamily="34" charset="0"/>
              </a:rPr>
              <a:t>[Cit. </a:t>
            </a:r>
            <a:r>
              <a:rPr lang="cs-CZ" sz="2600" dirty="0">
                <a:latin typeface="Century Gothic" panose="020B0502020202020204" pitchFamily="34" charset="0"/>
              </a:rPr>
              <a:t>02</a:t>
            </a:r>
            <a:r>
              <a:rPr lang="en-US" sz="2600" dirty="0">
                <a:latin typeface="Century Gothic" panose="020B0502020202020204" pitchFamily="34" charset="0"/>
              </a:rPr>
              <a:t>.</a:t>
            </a:r>
            <a:r>
              <a:rPr lang="cs-CZ" sz="2600" dirty="0">
                <a:latin typeface="Century Gothic" panose="020B0502020202020204" pitchFamily="34" charset="0"/>
              </a:rPr>
              <a:t>11</a:t>
            </a:r>
            <a:r>
              <a:rPr lang="en-US" sz="2600" dirty="0">
                <a:latin typeface="Century Gothic" panose="020B0502020202020204" pitchFamily="34" charset="0"/>
              </a:rPr>
              <a:t>.20</a:t>
            </a:r>
            <a:r>
              <a:rPr lang="cs-CZ" sz="2600" dirty="0">
                <a:latin typeface="Century Gothic" panose="020B0502020202020204" pitchFamily="34" charset="0"/>
              </a:rPr>
              <a:t>20</a:t>
            </a:r>
            <a:r>
              <a:rPr lang="en-US" sz="2600" dirty="0">
                <a:latin typeface="Century Gothic" panose="020B0502020202020204" pitchFamily="34" charset="0"/>
              </a:rPr>
              <a:t>]. </a:t>
            </a:r>
            <a:r>
              <a:rPr lang="en-US" sz="2600" dirty="0" err="1">
                <a:latin typeface="Century Gothic" panose="020B0502020202020204" pitchFamily="34" charset="0"/>
              </a:rPr>
              <a:t>Dostupné</a:t>
            </a:r>
            <a:r>
              <a:rPr lang="en-US" sz="2600" dirty="0">
                <a:latin typeface="Century Gothic" panose="020B0502020202020204" pitchFamily="34" charset="0"/>
              </a:rPr>
              <a:t> z WWW: </a:t>
            </a:r>
            <a:r>
              <a:rPr lang="en-US" sz="2600" dirty="0">
                <a:latin typeface="Century Gothic" panose="020B0502020202020204" pitchFamily="34" charset="0"/>
                <a:hlinkClick r:id="rId2"/>
              </a:rPr>
              <a:t>https://www.epochtimes.cz/2017120323911/Zadatele-o-azyl-krestane-z-Ciny-dva-roky-cekaji-na-vyjadreni-uradu.-Ceske-osobnosti-kritizuji-postup-CR.html</a:t>
            </a:r>
            <a:r>
              <a:rPr lang="cs-CZ" sz="26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latin typeface="Century Gothic" panose="020B0502020202020204" pitchFamily="34" charset="0"/>
              </a:rPr>
              <a:t>Obr. 12: LEE, Jason. [</a:t>
            </a:r>
            <a:r>
              <a:rPr lang="en-US" sz="2600" dirty="0">
                <a:latin typeface="Century Gothic" panose="020B0502020202020204" pitchFamily="34" charset="0"/>
              </a:rPr>
              <a:t>O </a:t>
            </a:r>
            <a:r>
              <a:rPr lang="en-US" sz="2600" dirty="0" err="1">
                <a:latin typeface="Century Gothic" panose="020B0502020202020204" pitchFamily="34" charset="0"/>
              </a:rPr>
              <a:t>ochranu</a:t>
            </a: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latin typeface="Century Gothic" panose="020B0502020202020204" pitchFamily="34" charset="0"/>
              </a:rPr>
              <a:t>požádalo</a:t>
            </a:r>
            <a:r>
              <a:rPr lang="en-US" sz="2600" dirty="0">
                <a:latin typeface="Century Gothic" panose="020B0502020202020204" pitchFamily="34" charset="0"/>
              </a:rPr>
              <a:t> v </a:t>
            </a:r>
            <a:r>
              <a:rPr lang="en-US" sz="2600" dirty="0" err="1">
                <a:latin typeface="Century Gothic" panose="020B0502020202020204" pitchFamily="34" charset="0"/>
              </a:rPr>
              <a:t>Česku</a:t>
            </a: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latin typeface="Century Gothic" panose="020B0502020202020204" pitchFamily="34" charset="0"/>
              </a:rPr>
              <a:t>před</a:t>
            </a: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latin typeface="Century Gothic" panose="020B0502020202020204" pitchFamily="34" charset="0"/>
              </a:rPr>
              <a:t>dvěma</a:t>
            </a: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latin typeface="Century Gothic" panose="020B0502020202020204" pitchFamily="34" charset="0"/>
              </a:rPr>
              <a:t>lety</a:t>
            </a: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latin typeface="Century Gothic" panose="020B0502020202020204" pitchFamily="34" charset="0"/>
              </a:rPr>
              <a:t>téměř</a:t>
            </a: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latin typeface="Century Gothic" panose="020B0502020202020204" pitchFamily="34" charset="0"/>
              </a:rPr>
              <a:t>osm</a:t>
            </a: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latin typeface="Century Gothic" panose="020B0502020202020204" pitchFamily="34" charset="0"/>
              </a:rPr>
              <a:t>desítek</a:t>
            </a: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latin typeface="Century Gothic" panose="020B0502020202020204" pitchFamily="34" charset="0"/>
              </a:rPr>
              <a:t>lidí</a:t>
            </a:r>
            <a:r>
              <a:rPr lang="en-US" sz="2600" dirty="0">
                <a:latin typeface="Century Gothic" panose="020B0502020202020204" pitchFamily="34" charset="0"/>
              </a:rPr>
              <a:t> z </a:t>
            </a:r>
            <a:r>
              <a:rPr lang="en-US" sz="2600" dirty="0" err="1">
                <a:latin typeface="Century Gothic" panose="020B0502020202020204" pitchFamily="34" charset="0"/>
              </a:rPr>
              <a:t>Číny</a:t>
            </a:r>
            <a:r>
              <a:rPr lang="cs-CZ" sz="2600" dirty="0">
                <a:latin typeface="Century Gothic" panose="020B0502020202020204" pitchFamily="34" charset="0"/>
              </a:rPr>
              <a:t>]. In: IRozhlas </a:t>
            </a:r>
            <a:r>
              <a:rPr lang="en-US" sz="2600" dirty="0">
                <a:latin typeface="Century Gothic" panose="020B0502020202020204" pitchFamily="34" charset="0"/>
              </a:rPr>
              <a:t>[online]. </a:t>
            </a:r>
            <a:r>
              <a:rPr lang="cs-CZ" sz="2600" dirty="0">
                <a:latin typeface="Century Gothic" panose="020B0502020202020204" pitchFamily="34" charset="0"/>
              </a:rPr>
              <a:t>06. listopad 2018 </a:t>
            </a:r>
            <a:r>
              <a:rPr lang="en-US" sz="2600" dirty="0">
                <a:latin typeface="Century Gothic" panose="020B0502020202020204" pitchFamily="34" charset="0"/>
              </a:rPr>
              <a:t>[Cit. </a:t>
            </a:r>
            <a:r>
              <a:rPr lang="cs-CZ" sz="2600" dirty="0">
                <a:latin typeface="Century Gothic" panose="020B0502020202020204" pitchFamily="34" charset="0"/>
              </a:rPr>
              <a:t>02</a:t>
            </a:r>
            <a:r>
              <a:rPr lang="en-US" sz="2600" dirty="0">
                <a:latin typeface="Century Gothic" panose="020B0502020202020204" pitchFamily="34" charset="0"/>
              </a:rPr>
              <a:t>.</a:t>
            </a:r>
            <a:r>
              <a:rPr lang="cs-CZ" sz="2600" dirty="0">
                <a:latin typeface="Century Gothic" panose="020B0502020202020204" pitchFamily="34" charset="0"/>
              </a:rPr>
              <a:t>11</a:t>
            </a:r>
            <a:r>
              <a:rPr lang="en-US" sz="2600" dirty="0">
                <a:latin typeface="Century Gothic" panose="020B0502020202020204" pitchFamily="34" charset="0"/>
              </a:rPr>
              <a:t>.20</a:t>
            </a:r>
            <a:r>
              <a:rPr lang="cs-CZ" sz="2600" dirty="0">
                <a:latin typeface="Century Gothic" panose="020B0502020202020204" pitchFamily="34" charset="0"/>
              </a:rPr>
              <a:t>20</a:t>
            </a:r>
            <a:r>
              <a:rPr lang="en-US" sz="2600" dirty="0">
                <a:latin typeface="Century Gothic" panose="020B0502020202020204" pitchFamily="34" charset="0"/>
              </a:rPr>
              <a:t>]. </a:t>
            </a:r>
            <a:r>
              <a:rPr lang="en-US" sz="2600" dirty="0" err="1">
                <a:latin typeface="Century Gothic" panose="020B0502020202020204" pitchFamily="34" charset="0"/>
              </a:rPr>
              <a:t>Dostupné</a:t>
            </a:r>
            <a:r>
              <a:rPr lang="en-US" sz="2600" dirty="0">
                <a:latin typeface="Century Gothic" panose="020B0502020202020204" pitchFamily="34" charset="0"/>
              </a:rPr>
              <a:t> z WWW: </a:t>
            </a:r>
            <a:r>
              <a:rPr lang="en-US" sz="2600" dirty="0">
                <a:latin typeface="Century Gothic" panose="020B0502020202020204" pitchFamily="34" charset="0"/>
                <a:hlinkClick r:id="rId3"/>
              </a:rPr>
              <a:t>https://www.irozhlas.cz/komentare/cina-azyl-ministerstvo-vnitra-komentar_1811060756_ako</a:t>
            </a:r>
            <a:r>
              <a:rPr lang="cs-CZ" sz="2600" dirty="0">
                <a:latin typeface="Century Gothic" panose="020B0502020202020204" pitchFamily="34" charset="0"/>
              </a:rPr>
              <a:t>.</a:t>
            </a:r>
            <a:endParaRPr lang="cs-CZ" dirty="0"/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Obr. 13: APERTE, Porte. [Perzekuce křesťanů]. In: Církev</a:t>
            </a:r>
            <a:r>
              <a:rPr lang="en-US" sz="2400" dirty="0">
                <a:latin typeface="Century Gothic" panose="020B0502020202020204" pitchFamily="34" charset="0"/>
              </a:rPr>
              <a:t> [online]. </a:t>
            </a:r>
            <a:r>
              <a:rPr lang="cs-CZ" sz="2400" dirty="0">
                <a:latin typeface="Century Gothic" panose="020B0502020202020204" pitchFamily="34" charset="0"/>
              </a:rPr>
              <a:t>15. dubna 2019 </a:t>
            </a:r>
            <a:r>
              <a:rPr lang="en-US" sz="2400" dirty="0">
                <a:latin typeface="Century Gothic" panose="020B0502020202020204" pitchFamily="34" charset="0"/>
              </a:rPr>
              <a:t>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 </a:t>
            </a:r>
            <a:r>
              <a:rPr lang="en-US" sz="2400" dirty="0">
                <a:latin typeface="Century Gothic" panose="020B0502020202020204" pitchFamily="34" charset="0"/>
                <a:hlinkClick r:id="rId4"/>
              </a:rPr>
              <a:t>https://www.cirkev.cz/cs/perzekuce-krestanu?p.Page=4&amp;t=0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Obr. 14: UNSPLASH. In: Proboha </a:t>
            </a:r>
            <a:r>
              <a:rPr lang="en-US" sz="2400" dirty="0">
                <a:latin typeface="Century Gothic" panose="020B0502020202020204" pitchFamily="34" charset="0"/>
              </a:rPr>
              <a:t>[online]. </a:t>
            </a:r>
            <a:r>
              <a:rPr lang="cs-CZ" sz="2400" dirty="0">
                <a:latin typeface="Century Gothic" panose="020B0502020202020204" pitchFamily="34" charset="0"/>
              </a:rPr>
              <a:t>27. dubna 2020 </a:t>
            </a:r>
            <a:r>
              <a:rPr lang="en-US" sz="2400" dirty="0">
                <a:latin typeface="Century Gothic" panose="020B0502020202020204" pitchFamily="34" charset="0"/>
              </a:rPr>
              <a:t>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 </a:t>
            </a:r>
            <a:r>
              <a:rPr lang="en-US" sz="2400" dirty="0">
                <a:latin typeface="Century Gothic" panose="020B0502020202020204" pitchFamily="34" charset="0"/>
                <a:hlinkClick r:id="rId5"/>
              </a:rPr>
              <a:t>https://proboha.cz/magazin/zivot/irozhlas-cz/2020/04/i-kdyz-jsme-utekli-vlada-nas-tu-sleduje-rika-cinska-krestanka-a-zadatelka-o-azyl-v-cesku/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Obr. 15: REUTERS. [Mike </a:t>
            </a:r>
            <a:r>
              <a:rPr lang="cs-CZ" sz="2400" dirty="0" err="1">
                <a:latin typeface="Century Gothic" panose="020B0502020202020204" pitchFamily="34" charset="0"/>
              </a:rPr>
              <a:t>Pompeo</a:t>
            </a:r>
            <a:r>
              <a:rPr lang="cs-CZ" sz="2400" dirty="0">
                <a:latin typeface="Century Gothic" panose="020B0502020202020204" pitchFamily="34" charset="0"/>
              </a:rPr>
              <a:t>].</a:t>
            </a:r>
            <a:r>
              <a:rPr lang="cs-CZ" altLang="zh-CN" sz="2400" dirty="0">
                <a:latin typeface="Century Gothic" panose="020B0502020202020204" pitchFamily="34" charset="0"/>
              </a:rPr>
              <a:t> In: Aktuálně</a:t>
            </a:r>
            <a:r>
              <a:rPr lang="en-US" sz="2400" dirty="0">
                <a:latin typeface="Century Gothic" panose="020B0502020202020204" pitchFamily="34" charset="0"/>
              </a:rPr>
              <a:t> [online].</a:t>
            </a:r>
            <a:r>
              <a:rPr lang="cs-CZ" sz="2400" dirty="0">
                <a:latin typeface="Century Gothic" panose="020B0502020202020204" pitchFamily="34" charset="0"/>
              </a:rPr>
              <a:t> 06. </a:t>
            </a:r>
            <a:r>
              <a:rPr lang="cs-CZ" sz="2400" dirty="0" err="1">
                <a:latin typeface="Century Gothic" panose="020B0502020202020204" pitchFamily="34" charset="0"/>
              </a:rPr>
              <a:t>srdpna</a:t>
            </a:r>
            <a:r>
              <a:rPr lang="cs-CZ" sz="2400" dirty="0">
                <a:latin typeface="Century Gothic" panose="020B0502020202020204" pitchFamily="34" charset="0"/>
              </a:rPr>
              <a:t> 2020</a:t>
            </a:r>
            <a:r>
              <a:rPr lang="en-US" sz="2400" dirty="0">
                <a:latin typeface="Century Gothic" panose="020B0502020202020204" pitchFamily="34" charset="0"/>
              </a:rPr>
              <a:t> 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cs-CZ" sz="2400" dirty="0">
                <a:latin typeface="Century Gothic" panose="020B0502020202020204" pitchFamily="34" charset="0"/>
                <a:hlinkClick r:id="rId6"/>
              </a:rPr>
              <a:t>https://zpravy.aktualne.cz/</a:t>
            </a:r>
            <a:r>
              <a:rPr lang="cs-CZ" sz="2400" dirty="0" err="1">
                <a:latin typeface="Century Gothic" panose="020B0502020202020204" pitchFamily="34" charset="0"/>
                <a:hlinkClick r:id="rId6"/>
              </a:rPr>
              <a:t>zahranici</a:t>
            </a:r>
            <a:r>
              <a:rPr lang="cs-CZ" sz="2400" dirty="0">
                <a:latin typeface="Century Gothic" panose="020B0502020202020204" pitchFamily="34" charset="0"/>
                <a:hlinkClick r:id="rId6"/>
              </a:rPr>
              <a:t>/americky-ministr-</a:t>
            </a:r>
            <a:r>
              <a:rPr lang="cs-CZ" sz="2400" dirty="0" err="1">
                <a:latin typeface="Century Gothic" panose="020B0502020202020204" pitchFamily="34" charset="0"/>
                <a:hlinkClick r:id="rId6"/>
              </a:rPr>
              <a:t>zahranici</a:t>
            </a:r>
            <a:r>
              <a:rPr lang="cs-CZ" sz="2400" dirty="0">
                <a:latin typeface="Century Gothic" panose="020B0502020202020204" pitchFamily="34" charset="0"/>
                <a:hlinkClick r:id="rId6"/>
              </a:rPr>
              <a:t>-</a:t>
            </a:r>
            <a:r>
              <a:rPr lang="cs-CZ" sz="2400" dirty="0" err="1">
                <a:latin typeface="Century Gothic" panose="020B0502020202020204" pitchFamily="34" charset="0"/>
                <a:hlinkClick r:id="rId6"/>
              </a:rPr>
              <a:t>pompeo</a:t>
            </a:r>
            <a:r>
              <a:rPr lang="cs-CZ" sz="2400" dirty="0">
                <a:latin typeface="Century Gothic" panose="020B0502020202020204" pitchFamily="34" charset="0"/>
                <a:hlinkClick r:id="rId6"/>
              </a:rPr>
              <a:t>-se-</a:t>
            </a:r>
            <a:r>
              <a:rPr lang="cs-CZ" sz="2400" dirty="0" err="1">
                <a:latin typeface="Century Gothic" panose="020B0502020202020204" pitchFamily="34" charset="0"/>
                <a:hlinkClick r:id="rId6"/>
              </a:rPr>
              <a:t>setka</a:t>
            </a:r>
            <a:r>
              <a:rPr lang="cs-CZ" sz="2400" dirty="0">
                <a:latin typeface="Century Gothic" panose="020B0502020202020204" pitchFamily="34" charset="0"/>
                <a:hlinkClick r:id="rId6"/>
              </a:rPr>
              <a:t>-s-</a:t>
            </a:r>
            <a:r>
              <a:rPr lang="cs-CZ" sz="2400" dirty="0" err="1">
                <a:latin typeface="Century Gothic" panose="020B0502020202020204" pitchFamily="34" charset="0"/>
                <a:hlinkClick r:id="rId6"/>
              </a:rPr>
              <a:t>vystrcilem</a:t>
            </a:r>
            <a:r>
              <a:rPr lang="cs-CZ" sz="2400" dirty="0">
                <a:latin typeface="Century Gothic" panose="020B0502020202020204" pitchFamily="34" charset="0"/>
                <a:hlinkClick r:id="rId6"/>
              </a:rPr>
              <a:t>-</a:t>
            </a:r>
            <a:r>
              <a:rPr lang="cs-CZ" sz="2400" dirty="0" err="1">
                <a:latin typeface="Century Gothic" panose="020B0502020202020204" pitchFamily="34" charset="0"/>
                <a:hlinkClick r:id="rId6"/>
              </a:rPr>
              <a:t>pred</a:t>
            </a:r>
            <a:r>
              <a:rPr lang="cs-CZ" sz="2400" dirty="0">
                <a:latin typeface="Century Gothic" panose="020B0502020202020204" pitchFamily="34" charset="0"/>
                <a:hlinkClick r:id="rId6"/>
              </a:rPr>
              <a:t>/r~ba7a759ed7d911ea8972ac1f6b220ee8/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096AA6-78BB-4C8B-8E35-D630009B0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58" y="187718"/>
            <a:ext cx="821933" cy="8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0075"/>
            <a:ext cx="9144000" cy="828675"/>
          </a:xfrm>
        </p:spPr>
        <p:txBody>
          <a:bodyPr>
            <a:noAutofit/>
          </a:bodyPr>
          <a:lstStyle/>
          <a:p>
            <a:r>
              <a:rPr lang="cs-CZ" sz="4000" dirty="0"/>
              <a:t>                         Vatikán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974" y="1790700"/>
            <a:ext cx="11287125" cy="4648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Od roku 1949 až dodnes – 7 pontifikátů papežů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B9C522-43F3-4B4F-BDA7-82D477C46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6" name="Obrázek 5" descr="Obsah obrázku muž, osoba, hora, vpředu&#10;&#10;Popis byl vytvořen automaticky">
            <a:extLst>
              <a:ext uri="{FF2B5EF4-FFF2-40B4-BE49-F238E27FC236}">
                <a16:creationId xmlns:a16="http://schemas.microsoft.com/office/drawing/2014/main" id="{AC682EB6-2F8E-4C7D-ABF6-A929F55F2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9" y="3004374"/>
            <a:ext cx="1653119" cy="2196276"/>
          </a:xfrm>
          <a:prstGeom prst="rect">
            <a:avLst/>
          </a:prstGeom>
        </p:spPr>
      </p:pic>
      <p:pic>
        <p:nvPicPr>
          <p:cNvPr id="4" name="Obrázek 3" descr="Obsah obrázku osoba, muž, držení, starší&#10;&#10;Popis byl vytvořen automaticky">
            <a:extLst>
              <a:ext uri="{FF2B5EF4-FFF2-40B4-BE49-F238E27FC236}">
                <a16:creationId xmlns:a16="http://schemas.microsoft.com/office/drawing/2014/main" id="{B8F1544C-9763-4B86-865B-7D3EC8752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69" y="3004374"/>
            <a:ext cx="1553363" cy="2196276"/>
          </a:xfrm>
          <a:prstGeom prst="rect">
            <a:avLst/>
          </a:prstGeom>
        </p:spPr>
      </p:pic>
      <p:pic>
        <p:nvPicPr>
          <p:cNvPr id="9" name="Obrázek 8" descr="Obsah obrázku osoba, muž, interiér, stůl&#10;&#10;Popis byl vytvořen automaticky">
            <a:extLst>
              <a:ext uri="{FF2B5EF4-FFF2-40B4-BE49-F238E27FC236}">
                <a16:creationId xmlns:a16="http://schemas.microsoft.com/office/drawing/2014/main" id="{C7B6C98A-0015-48DD-B3E2-6E450553C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03" y="2999195"/>
            <a:ext cx="1710628" cy="22008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154294D-43E4-493A-90C8-0DFB73AF9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7323" y="2999195"/>
            <a:ext cx="1653119" cy="219627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1F8C886-D8D5-421B-8E49-9D87DF03E0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7148" y="2999195"/>
            <a:ext cx="1684232" cy="2196276"/>
          </a:xfrm>
          <a:prstGeom prst="rect">
            <a:avLst/>
          </a:prstGeom>
        </p:spPr>
      </p:pic>
      <p:pic>
        <p:nvPicPr>
          <p:cNvPr id="15" name="Obrázek 14" descr="Obsah obrázku budova, exteriér, muž, nošení&#10;&#10;Popis byl vytvořen automaticky">
            <a:extLst>
              <a:ext uri="{FF2B5EF4-FFF2-40B4-BE49-F238E27FC236}">
                <a16:creationId xmlns:a16="http://schemas.microsoft.com/office/drawing/2014/main" id="{03BEDC6E-E812-4E27-BFC2-28A4BE3EFC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72" y="2999195"/>
            <a:ext cx="1710628" cy="2196276"/>
          </a:xfrm>
          <a:prstGeom prst="rect">
            <a:avLst/>
          </a:prstGeom>
        </p:spPr>
      </p:pic>
      <p:pic>
        <p:nvPicPr>
          <p:cNvPr id="17" name="Obrázek 16" descr="Obsah obrázku osoba, muž, nošení, držení&#10;&#10;Popis byl vytvořen automaticky">
            <a:extLst>
              <a:ext uri="{FF2B5EF4-FFF2-40B4-BE49-F238E27FC236}">
                <a16:creationId xmlns:a16="http://schemas.microsoft.com/office/drawing/2014/main" id="{7CCB542F-E44D-4AA6-8BF1-EA78B5D7F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2999195"/>
            <a:ext cx="1593376" cy="2196276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E76B738-F3D0-4ADC-B2C0-6DE6E5446EFD}"/>
              </a:ext>
            </a:extLst>
          </p:cNvPr>
          <p:cNvSpPr txBox="1"/>
          <p:nvPr/>
        </p:nvSpPr>
        <p:spPr>
          <a:xfrm>
            <a:off x="206849" y="5888593"/>
            <a:ext cx="158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Pius XII.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2D5775E-02D2-4073-BC15-9C547C2C57B0}"/>
              </a:ext>
            </a:extLst>
          </p:cNvPr>
          <p:cNvSpPr txBox="1"/>
          <p:nvPr/>
        </p:nvSpPr>
        <p:spPr>
          <a:xfrm>
            <a:off x="2126370" y="5888593"/>
            <a:ext cx="130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 XXIII.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E94177F-0EC2-4C3F-8AE6-78D1CA5BE22F}"/>
              </a:ext>
            </a:extLst>
          </p:cNvPr>
          <p:cNvSpPr txBox="1"/>
          <p:nvPr/>
        </p:nvSpPr>
        <p:spPr>
          <a:xfrm>
            <a:off x="3546103" y="5860883"/>
            <a:ext cx="157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Pavel VI.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EB21AD4-308E-4F2E-8D91-E446099D07AD}"/>
              </a:ext>
            </a:extLst>
          </p:cNvPr>
          <p:cNvSpPr txBox="1"/>
          <p:nvPr/>
        </p:nvSpPr>
        <p:spPr>
          <a:xfrm>
            <a:off x="5376169" y="5845077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 Pavel I.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13C0FE2-5094-447F-B9E3-F25693718649}"/>
              </a:ext>
            </a:extLst>
          </p:cNvPr>
          <p:cNvSpPr txBox="1"/>
          <p:nvPr/>
        </p:nvSpPr>
        <p:spPr>
          <a:xfrm>
            <a:off x="7132871" y="5845077"/>
            <a:ext cx="223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 Pavel II.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A9EE54D-EEF5-4FC5-8C13-53322EE2EE46}"/>
              </a:ext>
            </a:extLst>
          </p:cNvPr>
          <p:cNvSpPr txBox="1"/>
          <p:nvPr/>
        </p:nvSpPr>
        <p:spPr>
          <a:xfrm>
            <a:off x="8864419" y="5816502"/>
            <a:ext cx="169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Benedikt XVI.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D5B6674-DF62-4093-9EEE-115B5C4718F3}"/>
              </a:ext>
            </a:extLst>
          </p:cNvPr>
          <p:cNvSpPr txBox="1"/>
          <p:nvPr/>
        </p:nvSpPr>
        <p:spPr>
          <a:xfrm>
            <a:off x="10815214" y="5816502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František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CF1BAD-B44F-4CE4-92ED-4CFB77B348CC}"/>
              </a:ext>
            </a:extLst>
          </p:cNvPr>
          <p:cNvSpPr txBox="1"/>
          <p:nvPr/>
        </p:nvSpPr>
        <p:spPr>
          <a:xfrm>
            <a:off x="273121" y="5195471"/>
            <a:ext cx="10222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98ED29-F5DA-4F63-B115-97D816885F80}"/>
              </a:ext>
            </a:extLst>
          </p:cNvPr>
          <p:cNvSpPr txBox="1"/>
          <p:nvPr/>
        </p:nvSpPr>
        <p:spPr>
          <a:xfrm>
            <a:off x="1946969" y="5195471"/>
            <a:ext cx="10222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638E46-8EFE-4B4C-A07F-EB8C04237AC8}"/>
              </a:ext>
            </a:extLst>
          </p:cNvPr>
          <p:cNvSpPr txBox="1"/>
          <p:nvPr/>
        </p:nvSpPr>
        <p:spPr>
          <a:xfrm>
            <a:off x="3546103" y="5195471"/>
            <a:ext cx="1225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23998A0-37A7-4646-B278-55FB786D743C}"/>
              </a:ext>
            </a:extLst>
          </p:cNvPr>
          <p:cNvSpPr txBox="1"/>
          <p:nvPr/>
        </p:nvSpPr>
        <p:spPr>
          <a:xfrm>
            <a:off x="5277085" y="5195471"/>
            <a:ext cx="1113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6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DAA6E06-7339-4DEA-BDEE-84EA3FAA6618}"/>
              </a:ext>
            </a:extLst>
          </p:cNvPr>
          <p:cNvSpPr txBox="1"/>
          <p:nvPr/>
        </p:nvSpPr>
        <p:spPr>
          <a:xfrm>
            <a:off x="6972967" y="5149304"/>
            <a:ext cx="1190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7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3E0F4D1-7086-4D2F-868E-6CFEC06A0EFF}"/>
              </a:ext>
            </a:extLst>
          </p:cNvPr>
          <p:cNvSpPr txBox="1"/>
          <p:nvPr/>
        </p:nvSpPr>
        <p:spPr>
          <a:xfrm>
            <a:off x="8864419" y="5195471"/>
            <a:ext cx="96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Obr. 8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25A1E1-4DCD-4735-9039-C4ED66EAACCC}"/>
              </a:ext>
            </a:extLst>
          </p:cNvPr>
          <p:cNvSpPr txBox="1"/>
          <p:nvPr/>
        </p:nvSpPr>
        <p:spPr>
          <a:xfrm>
            <a:off x="10561686" y="5195471"/>
            <a:ext cx="8968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Obr. 9</a:t>
            </a: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39C0DFE1-3EE9-498B-A5AC-316FAF807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0"/>
    </mc:Choice>
    <mc:Fallback xmlns="">
      <p:transition spd="slow" advTm="2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718"/>
            <a:ext cx="9144000" cy="72668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OBRÁZKY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09651"/>
            <a:ext cx="9144000" cy="5486399"/>
          </a:xfrm>
        </p:spPr>
        <p:txBody>
          <a:bodyPr>
            <a:normAutofit fontScale="62500" lnSpcReduction="20000"/>
          </a:bodyPr>
          <a:lstStyle/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altLang="zh-CN" sz="2600" dirty="0">
                <a:latin typeface="Century Gothic" panose="020B0502020202020204" pitchFamily="34" charset="0"/>
              </a:rPr>
              <a:t>Obr. 16: </a:t>
            </a:r>
            <a:r>
              <a:rPr lang="cs-CZ" sz="2600" dirty="0">
                <a:latin typeface="Century Gothic" panose="020B0502020202020204" pitchFamily="34" charset="0"/>
              </a:rPr>
              <a:t>[Jedna Čína a „provincie Taiwan]. In: </a:t>
            </a:r>
            <a:r>
              <a:rPr lang="cs-CZ" sz="2600" dirty="0" err="1">
                <a:latin typeface="Century Gothic" panose="020B0502020202020204" pitchFamily="34" charset="0"/>
              </a:rPr>
              <a:t>Sinopsis</a:t>
            </a:r>
            <a:r>
              <a:rPr lang="cs-CZ" sz="2600" dirty="0">
                <a:latin typeface="Century Gothic" panose="020B0502020202020204" pitchFamily="34" charset="0"/>
              </a:rPr>
              <a:t> </a:t>
            </a:r>
            <a:r>
              <a:rPr lang="en-US" sz="2600" dirty="0">
                <a:latin typeface="Century Gothic" panose="020B0502020202020204" pitchFamily="34" charset="0"/>
              </a:rPr>
              <a:t>[online].</a:t>
            </a:r>
            <a:r>
              <a:rPr lang="cs-CZ" sz="2600" dirty="0">
                <a:latin typeface="Century Gothic" panose="020B0502020202020204" pitchFamily="34" charset="0"/>
              </a:rPr>
              <a:t> 17. srpna 2020</a:t>
            </a:r>
            <a:r>
              <a:rPr lang="en-US" sz="2600" dirty="0">
                <a:latin typeface="Century Gothic" panose="020B0502020202020204" pitchFamily="34" charset="0"/>
              </a:rPr>
              <a:t> [Cit. </a:t>
            </a:r>
            <a:r>
              <a:rPr lang="cs-CZ" sz="2600" dirty="0">
                <a:latin typeface="Century Gothic" panose="020B0502020202020204" pitchFamily="34" charset="0"/>
              </a:rPr>
              <a:t>02</a:t>
            </a:r>
            <a:r>
              <a:rPr lang="en-US" sz="2600" dirty="0">
                <a:latin typeface="Century Gothic" panose="020B0502020202020204" pitchFamily="34" charset="0"/>
              </a:rPr>
              <a:t>.</a:t>
            </a:r>
            <a:r>
              <a:rPr lang="cs-CZ" sz="2600" dirty="0">
                <a:latin typeface="Century Gothic" panose="020B0502020202020204" pitchFamily="34" charset="0"/>
              </a:rPr>
              <a:t>11</a:t>
            </a:r>
            <a:r>
              <a:rPr lang="en-US" sz="2600" dirty="0">
                <a:latin typeface="Century Gothic" panose="020B0502020202020204" pitchFamily="34" charset="0"/>
              </a:rPr>
              <a:t>.20</a:t>
            </a:r>
            <a:r>
              <a:rPr lang="cs-CZ" sz="2600" dirty="0">
                <a:latin typeface="Century Gothic" panose="020B0502020202020204" pitchFamily="34" charset="0"/>
              </a:rPr>
              <a:t>20</a:t>
            </a:r>
            <a:r>
              <a:rPr lang="en-US" sz="2600" dirty="0">
                <a:latin typeface="Century Gothic" panose="020B0502020202020204" pitchFamily="34" charset="0"/>
              </a:rPr>
              <a:t>]. </a:t>
            </a:r>
            <a:r>
              <a:rPr lang="en-US" sz="2600" dirty="0" err="1">
                <a:latin typeface="Century Gothic" panose="020B0502020202020204" pitchFamily="34" charset="0"/>
              </a:rPr>
              <a:t>Dostupné</a:t>
            </a:r>
            <a:r>
              <a:rPr lang="en-US" sz="2600" dirty="0">
                <a:latin typeface="Century Gothic" panose="020B0502020202020204" pitchFamily="34" charset="0"/>
              </a:rPr>
              <a:t> z WWW: </a:t>
            </a:r>
            <a:r>
              <a:rPr lang="en-US" sz="2600" dirty="0">
                <a:latin typeface="Century Gothic" panose="020B0502020202020204" pitchFamily="34" charset="0"/>
                <a:hlinkClick r:id="rId2"/>
              </a:rPr>
              <a:t>https://sinopsis.cz/jedna-cina-a-provincie-taiwan/</a:t>
            </a:r>
            <a:r>
              <a:rPr lang="cs-CZ" sz="26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latin typeface="Century Gothic" panose="020B0502020202020204" pitchFamily="34" charset="0"/>
              </a:rPr>
              <a:t>Obr. 17: </a:t>
            </a:r>
            <a:r>
              <a:rPr lang="cs-CZ" sz="2400" dirty="0">
                <a:latin typeface="Century Gothic" panose="020B0502020202020204" pitchFamily="34" charset="0"/>
              </a:rPr>
              <a:t>[Tchaj-wan]. In: Wikipedia </a:t>
            </a:r>
            <a:r>
              <a:rPr lang="en-US" sz="2400" dirty="0">
                <a:latin typeface="Century Gothic" panose="020B0502020202020204" pitchFamily="34" charset="0"/>
              </a:rPr>
              <a:t>[online].</a:t>
            </a:r>
            <a:r>
              <a:rPr lang="cs-CZ" sz="2400" dirty="0">
                <a:latin typeface="Century Gothic" panose="020B0502020202020204" pitchFamily="34" charset="0"/>
              </a:rPr>
              <a:t> 16. </a:t>
            </a:r>
            <a:r>
              <a:rPr lang="cs-CZ" dirty="0" err="1">
                <a:latin typeface="Century Gothic" panose="020B0502020202020204" pitchFamily="34" charset="0"/>
              </a:rPr>
              <a:t>řijen</a:t>
            </a:r>
            <a:r>
              <a:rPr lang="cs-CZ" sz="2400" dirty="0">
                <a:latin typeface="Century Gothic" panose="020B0502020202020204" pitchFamily="34" charset="0"/>
              </a:rPr>
              <a:t> 2020</a:t>
            </a:r>
            <a:r>
              <a:rPr lang="en-US" sz="2400" dirty="0">
                <a:latin typeface="Century Gothic" panose="020B0502020202020204" pitchFamily="34" charset="0"/>
              </a:rPr>
              <a:t> 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  <a:hlinkClick r:id="rId3"/>
              </a:rPr>
              <a:t>https://cs.wikipedia.org/wiki/Tchajwan_(%C4%8C%C3%ADnsk%C3%A1_lidov%C3%A1_republika)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latin typeface="Century Gothic" panose="020B0502020202020204" pitchFamily="34" charset="0"/>
              </a:rPr>
              <a:t>Obr. 18: </a:t>
            </a:r>
            <a:r>
              <a:rPr lang="cs-CZ" sz="2400" dirty="0">
                <a:latin typeface="Century Gothic" panose="020B0502020202020204" pitchFamily="34" charset="0"/>
              </a:rPr>
              <a:t>[Zvláštní administrativní oblast Čínské lidové republiky Hongkong]. In: Wikipedia </a:t>
            </a:r>
            <a:r>
              <a:rPr lang="en-US" sz="2400" dirty="0">
                <a:latin typeface="Century Gothic" panose="020B0502020202020204" pitchFamily="34" charset="0"/>
              </a:rPr>
              <a:t>[online].</a:t>
            </a:r>
            <a:r>
              <a:rPr lang="cs-CZ" sz="2400" dirty="0">
                <a:latin typeface="Century Gothic" panose="020B0502020202020204" pitchFamily="34" charset="0"/>
              </a:rPr>
              <a:t> 11. listopad 2020</a:t>
            </a:r>
            <a:r>
              <a:rPr lang="en-US" sz="2400" dirty="0">
                <a:latin typeface="Century Gothic" panose="020B0502020202020204" pitchFamily="34" charset="0"/>
              </a:rPr>
              <a:t> 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  <a:hlinkClick r:id="rId3"/>
              </a:rPr>
              <a:t>https://cs.wikipedia.org/wiki/Tchajwan_(%C4%8C%C3%ADnsk%C3%A1_lidov%C3%A1_republika)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Obr. 19: [Jeho eminence Joseph Zen Ze-</a:t>
            </a:r>
            <a:r>
              <a:rPr lang="cs-CZ" sz="2400" dirty="0" err="1">
                <a:latin typeface="Century Gothic" panose="020B0502020202020204" pitchFamily="34" charset="0"/>
              </a:rPr>
              <a:t>kiun</a:t>
            </a:r>
            <a:r>
              <a:rPr lang="cs-CZ" sz="2400" dirty="0">
                <a:latin typeface="Century Gothic" panose="020B0502020202020204" pitchFamily="34" charset="0"/>
              </a:rPr>
              <a:t>]. In: Církev</a:t>
            </a:r>
            <a:r>
              <a:rPr lang="en-US" sz="2400" dirty="0">
                <a:latin typeface="Century Gothic" panose="020B0502020202020204" pitchFamily="34" charset="0"/>
              </a:rPr>
              <a:t> [online]. </a:t>
            </a:r>
            <a:r>
              <a:rPr lang="cs-CZ" sz="2400" dirty="0">
                <a:latin typeface="Century Gothic" panose="020B0502020202020204" pitchFamily="34" charset="0"/>
              </a:rPr>
              <a:t>08. listopad 2019 </a:t>
            </a:r>
            <a:r>
              <a:rPr lang="en-US" sz="2400" dirty="0">
                <a:latin typeface="Century Gothic" panose="020B0502020202020204" pitchFamily="34" charset="0"/>
              </a:rPr>
              <a:t>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 </a:t>
            </a:r>
            <a:r>
              <a:rPr lang="en-US" sz="2400" dirty="0">
                <a:latin typeface="Century Gothic" panose="020B0502020202020204" pitchFamily="34" charset="0"/>
                <a:hlinkClick r:id="rId4"/>
              </a:rPr>
              <a:t>https://cs.wikipedia.org/wiki/Joseph_Zen_Ze-kiun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Obr. 20: [Stoupenci hongkongské vlády už nechtějí násilí, demonstrovali na podporu policie]. In: E15 </a:t>
            </a:r>
            <a:r>
              <a:rPr lang="en-US" sz="2400" dirty="0">
                <a:latin typeface="Century Gothic" panose="020B0502020202020204" pitchFamily="34" charset="0"/>
              </a:rPr>
              <a:t>[online]. </a:t>
            </a:r>
            <a:r>
              <a:rPr lang="cs-CZ" sz="2400" dirty="0">
                <a:latin typeface="Century Gothic" panose="020B0502020202020204" pitchFamily="34" charset="0"/>
              </a:rPr>
              <a:t>20. července 2019 </a:t>
            </a:r>
            <a:r>
              <a:rPr lang="en-US" sz="2400" dirty="0">
                <a:latin typeface="Century Gothic" panose="020B0502020202020204" pitchFamily="34" charset="0"/>
              </a:rPr>
              <a:t>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 </a:t>
            </a:r>
            <a:r>
              <a:rPr lang="en-US" sz="2400" dirty="0">
                <a:latin typeface="Century Gothic" panose="020B0502020202020204" pitchFamily="34" charset="0"/>
                <a:hlinkClick r:id="rId5"/>
              </a:rPr>
              <a:t>https://www.e15.cz/zahranicni/stoupenci-hongkongske-vlady-uz-nechteji-nasili-demonstrovali-na-podporu-policie-1360787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altLang="zh-C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096AA6-78BB-4C8B-8E35-D630009B0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58" y="187718"/>
            <a:ext cx="821933" cy="8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10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718"/>
            <a:ext cx="9144000" cy="72668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OBRÁZKY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09651"/>
            <a:ext cx="9144000" cy="5486399"/>
          </a:xfrm>
        </p:spPr>
        <p:txBody>
          <a:bodyPr>
            <a:normAutofit fontScale="47500" lnSpcReduction="20000"/>
          </a:bodyPr>
          <a:lstStyle/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latin typeface="Century Gothic" panose="020B0502020202020204" pitchFamily="34" charset="0"/>
              </a:rPr>
              <a:t>Obr. 19: [Jeho eminence Joseph Zen Ze-</a:t>
            </a:r>
            <a:r>
              <a:rPr lang="cs-CZ" sz="2600" dirty="0" err="1">
                <a:latin typeface="Century Gothic" panose="020B0502020202020204" pitchFamily="34" charset="0"/>
              </a:rPr>
              <a:t>kiun</a:t>
            </a:r>
            <a:r>
              <a:rPr lang="cs-CZ" sz="2600" dirty="0">
                <a:latin typeface="Century Gothic" panose="020B0502020202020204" pitchFamily="34" charset="0"/>
              </a:rPr>
              <a:t>]. In: Církev</a:t>
            </a:r>
            <a:r>
              <a:rPr lang="en-US" sz="2600" dirty="0">
                <a:latin typeface="Century Gothic" panose="020B0502020202020204" pitchFamily="34" charset="0"/>
              </a:rPr>
              <a:t> [online]. </a:t>
            </a:r>
            <a:r>
              <a:rPr lang="cs-CZ" sz="2600" dirty="0">
                <a:latin typeface="Century Gothic" panose="020B0502020202020204" pitchFamily="34" charset="0"/>
              </a:rPr>
              <a:t>08. listopad 2019 </a:t>
            </a:r>
            <a:r>
              <a:rPr lang="en-US" sz="2600" dirty="0">
                <a:latin typeface="Century Gothic" panose="020B0502020202020204" pitchFamily="34" charset="0"/>
              </a:rPr>
              <a:t>[Cit. </a:t>
            </a:r>
            <a:r>
              <a:rPr lang="cs-CZ" sz="2600" dirty="0">
                <a:latin typeface="Century Gothic" panose="020B0502020202020204" pitchFamily="34" charset="0"/>
              </a:rPr>
              <a:t>02</a:t>
            </a:r>
            <a:r>
              <a:rPr lang="en-US" sz="2600" dirty="0">
                <a:latin typeface="Century Gothic" panose="020B0502020202020204" pitchFamily="34" charset="0"/>
              </a:rPr>
              <a:t>.</a:t>
            </a:r>
            <a:r>
              <a:rPr lang="cs-CZ" sz="2600" dirty="0">
                <a:latin typeface="Century Gothic" panose="020B0502020202020204" pitchFamily="34" charset="0"/>
              </a:rPr>
              <a:t>11</a:t>
            </a:r>
            <a:r>
              <a:rPr lang="en-US" sz="2600" dirty="0">
                <a:latin typeface="Century Gothic" panose="020B0502020202020204" pitchFamily="34" charset="0"/>
              </a:rPr>
              <a:t>.20</a:t>
            </a:r>
            <a:r>
              <a:rPr lang="cs-CZ" sz="2600" dirty="0">
                <a:latin typeface="Century Gothic" panose="020B0502020202020204" pitchFamily="34" charset="0"/>
              </a:rPr>
              <a:t>20</a:t>
            </a:r>
            <a:r>
              <a:rPr lang="en-US" sz="2600" dirty="0">
                <a:latin typeface="Century Gothic" panose="020B0502020202020204" pitchFamily="34" charset="0"/>
              </a:rPr>
              <a:t>]. </a:t>
            </a:r>
            <a:r>
              <a:rPr lang="en-US" sz="2600" dirty="0" err="1">
                <a:latin typeface="Century Gothic" panose="020B0502020202020204" pitchFamily="34" charset="0"/>
              </a:rPr>
              <a:t>Dostupné</a:t>
            </a:r>
            <a:r>
              <a:rPr lang="en-US" sz="2600" dirty="0">
                <a:latin typeface="Century Gothic" panose="020B0502020202020204" pitchFamily="34" charset="0"/>
              </a:rPr>
              <a:t> z WWW: </a:t>
            </a:r>
            <a:r>
              <a:rPr lang="en-US" sz="2600" dirty="0">
                <a:latin typeface="Century Gothic" panose="020B0502020202020204" pitchFamily="34" charset="0"/>
                <a:hlinkClick r:id="rId2"/>
              </a:rPr>
              <a:t>https://cs.wikipedia.org/wiki/Joseph_Zen_Ze-kiun</a:t>
            </a:r>
            <a:r>
              <a:rPr lang="cs-CZ" sz="26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latin typeface="Century Gothic" panose="020B0502020202020204" pitchFamily="34" charset="0"/>
              </a:rPr>
              <a:t>Obr. 20: [Stoupenci hongkongské vlády už nechtějí násilí, demonstrovali na podporu policie]. In: E15 </a:t>
            </a:r>
            <a:r>
              <a:rPr lang="en-US" sz="2600" dirty="0">
                <a:latin typeface="Century Gothic" panose="020B0502020202020204" pitchFamily="34" charset="0"/>
              </a:rPr>
              <a:t>[online]. </a:t>
            </a:r>
            <a:r>
              <a:rPr lang="cs-CZ" sz="2600" dirty="0">
                <a:latin typeface="Century Gothic" panose="020B0502020202020204" pitchFamily="34" charset="0"/>
              </a:rPr>
              <a:t>20. července 2019 </a:t>
            </a:r>
            <a:r>
              <a:rPr lang="en-US" sz="2600" dirty="0">
                <a:latin typeface="Century Gothic" panose="020B0502020202020204" pitchFamily="34" charset="0"/>
              </a:rPr>
              <a:t>[Cit. </a:t>
            </a:r>
            <a:r>
              <a:rPr lang="cs-CZ" sz="2600" dirty="0">
                <a:latin typeface="Century Gothic" panose="020B0502020202020204" pitchFamily="34" charset="0"/>
              </a:rPr>
              <a:t>02</a:t>
            </a:r>
            <a:r>
              <a:rPr lang="en-US" sz="2600" dirty="0">
                <a:latin typeface="Century Gothic" panose="020B0502020202020204" pitchFamily="34" charset="0"/>
              </a:rPr>
              <a:t>.</a:t>
            </a:r>
            <a:r>
              <a:rPr lang="cs-CZ" sz="2600" dirty="0">
                <a:latin typeface="Century Gothic" panose="020B0502020202020204" pitchFamily="34" charset="0"/>
              </a:rPr>
              <a:t>11</a:t>
            </a:r>
            <a:r>
              <a:rPr lang="en-US" sz="2600" dirty="0">
                <a:latin typeface="Century Gothic" panose="020B0502020202020204" pitchFamily="34" charset="0"/>
              </a:rPr>
              <a:t>.20</a:t>
            </a:r>
            <a:r>
              <a:rPr lang="cs-CZ" sz="2600" dirty="0">
                <a:latin typeface="Century Gothic" panose="020B0502020202020204" pitchFamily="34" charset="0"/>
              </a:rPr>
              <a:t>20</a:t>
            </a:r>
            <a:r>
              <a:rPr lang="en-US" sz="2600" dirty="0">
                <a:latin typeface="Century Gothic" panose="020B0502020202020204" pitchFamily="34" charset="0"/>
              </a:rPr>
              <a:t>]. </a:t>
            </a:r>
            <a:r>
              <a:rPr lang="en-US" sz="2600" dirty="0" err="1">
                <a:latin typeface="Century Gothic" panose="020B0502020202020204" pitchFamily="34" charset="0"/>
              </a:rPr>
              <a:t>Dostupné</a:t>
            </a:r>
            <a:r>
              <a:rPr lang="en-US" sz="2600" dirty="0">
                <a:latin typeface="Century Gothic" panose="020B0502020202020204" pitchFamily="34" charset="0"/>
              </a:rPr>
              <a:t> z WWW: </a:t>
            </a:r>
            <a:r>
              <a:rPr lang="en-US" sz="2600" dirty="0">
                <a:latin typeface="Century Gothic" panose="020B0502020202020204" pitchFamily="34" charset="0"/>
                <a:hlinkClick r:id="rId3"/>
              </a:rPr>
              <a:t>https://www.e15.cz/zahranicni/stoupenci-hongkongske-vlady-uz-nechteji-nasili-demonstrovali-na-podporu-policie-1360787</a:t>
            </a:r>
            <a:r>
              <a:rPr lang="cs-CZ" sz="26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altLang="zh-CN" sz="2600" dirty="0">
                <a:latin typeface="Century Gothic" panose="020B0502020202020204" pitchFamily="34" charset="0"/>
              </a:rPr>
              <a:t>Obr. 21: </a:t>
            </a:r>
            <a:r>
              <a:rPr lang="cs-CZ" sz="2600" dirty="0">
                <a:latin typeface="Century Gothic" panose="020B0502020202020204" pitchFamily="34" charset="0"/>
              </a:rPr>
              <a:t>["Žádné vydávání do Číny, žádný špatný zákon!" skandoval dav protestujících na úvod nedělní demonstrace v Hongkongu]. In: Hospodářské noviny </a:t>
            </a:r>
            <a:r>
              <a:rPr lang="en-US" sz="2600" dirty="0">
                <a:latin typeface="Century Gothic" panose="020B0502020202020204" pitchFamily="34" charset="0"/>
              </a:rPr>
              <a:t>[online].</a:t>
            </a:r>
            <a:r>
              <a:rPr lang="cs-CZ" sz="2600" dirty="0">
                <a:latin typeface="Century Gothic" panose="020B0502020202020204" pitchFamily="34" charset="0"/>
              </a:rPr>
              <a:t> 09. června 2020</a:t>
            </a:r>
            <a:r>
              <a:rPr lang="en-US" sz="2600" dirty="0">
                <a:latin typeface="Century Gothic" panose="020B0502020202020204" pitchFamily="34" charset="0"/>
              </a:rPr>
              <a:t> [Cit. </a:t>
            </a:r>
            <a:r>
              <a:rPr lang="cs-CZ" sz="2600" dirty="0">
                <a:latin typeface="Century Gothic" panose="020B0502020202020204" pitchFamily="34" charset="0"/>
              </a:rPr>
              <a:t>02</a:t>
            </a:r>
            <a:r>
              <a:rPr lang="en-US" sz="2600" dirty="0">
                <a:latin typeface="Century Gothic" panose="020B0502020202020204" pitchFamily="34" charset="0"/>
              </a:rPr>
              <a:t>.</a:t>
            </a:r>
            <a:r>
              <a:rPr lang="cs-CZ" sz="2600" dirty="0">
                <a:latin typeface="Century Gothic" panose="020B0502020202020204" pitchFamily="34" charset="0"/>
              </a:rPr>
              <a:t>11</a:t>
            </a:r>
            <a:r>
              <a:rPr lang="en-US" sz="2600" dirty="0">
                <a:latin typeface="Century Gothic" panose="020B0502020202020204" pitchFamily="34" charset="0"/>
              </a:rPr>
              <a:t>.20</a:t>
            </a:r>
            <a:r>
              <a:rPr lang="cs-CZ" sz="2600" dirty="0">
                <a:latin typeface="Century Gothic" panose="020B0502020202020204" pitchFamily="34" charset="0"/>
              </a:rPr>
              <a:t>20</a:t>
            </a:r>
            <a:r>
              <a:rPr lang="en-US" sz="2600" dirty="0">
                <a:latin typeface="Century Gothic" panose="020B0502020202020204" pitchFamily="34" charset="0"/>
              </a:rPr>
              <a:t>]. </a:t>
            </a:r>
            <a:r>
              <a:rPr lang="en-US" sz="2600" dirty="0" err="1">
                <a:latin typeface="Century Gothic" panose="020B0502020202020204" pitchFamily="34" charset="0"/>
              </a:rPr>
              <a:t>Dostupné</a:t>
            </a:r>
            <a:r>
              <a:rPr lang="en-US" sz="2600" dirty="0">
                <a:latin typeface="Century Gothic" panose="020B0502020202020204" pitchFamily="34" charset="0"/>
              </a:rPr>
              <a:t> z WWW: </a:t>
            </a:r>
            <a:r>
              <a:rPr lang="en-US" sz="2600" dirty="0">
                <a:latin typeface="Century Gothic" panose="020B0502020202020204" pitchFamily="34" charset="0"/>
                <a:hlinkClick r:id="rId4"/>
              </a:rPr>
              <a:t>https://zahranicni.ihned.cz/c1-66586640-pres-pul-milionu-lidi-protestovalo-v-hongkongu-proti-vydavani-podezrelych-osob-do-pevninske-ciny</a:t>
            </a:r>
            <a:r>
              <a:rPr lang="cs-CZ" sz="26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latin typeface="Century Gothic" panose="020B0502020202020204" pitchFamily="34" charset="0"/>
              </a:rPr>
              <a:t>Obr. </a:t>
            </a:r>
            <a:r>
              <a:rPr lang="cs-CZ" altLang="zh-CN" dirty="0">
                <a:latin typeface="Century Gothic" panose="020B0502020202020204" pitchFamily="34" charset="0"/>
              </a:rPr>
              <a:t>22</a:t>
            </a:r>
            <a:r>
              <a:rPr lang="cs-CZ" altLang="zh-CN" sz="2400" dirty="0">
                <a:latin typeface="Century Gothic" panose="020B0502020202020204" pitchFamily="34" charset="0"/>
              </a:rPr>
              <a:t>: YU, Ring. </a:t>
            </a:r>
            <a:r>
              <a:rPr lang="cs-CZ" sz="2400" dirty="0">
                <a:latin typeface="Century Gothic" panose="020B0502020202020204" pitchFamily="34" charset="0"/>
              </a:rPr>
              <a:t>[Zásah policie proti protestujícím v jedné ze stanic hongkongského metra]. In: </a:t>
            </a:r>
            <a:r>
              <a:rPr lang="cs-CZ" dirty="0">
                <a:latin typeface="Century Gothic" panose="020B0502020202020204" pitchFamily="34" charset="0"/>
              </a:rPr>
              <a:t>ČT24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[online].</a:t>
            </a:r>
            <a:r>
              <a:rPr lang="cs-CZ" sz="2400" dirty="0">
                <a:latin typeface="Century Gothic" panose="020B0502020202020204" pitchFamily="34" charset="0"/>
              </a:rPr>
              <a:t> 31. srpna 2020</a:t>
            </a:r>
            <a:r>
              <a:rPr lang="en-US" sz="2400" dirty="0">
                <a:latin typeface="Century Gothic" panose="020B0502020202020204" pitchFamily="34" charset="0"/>
              </a:rPr>
              <a:t> 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cs-CZ" sz="2400" dirty="0">
                <a:latin typeface="Century Gothic" panose="020B0502020202020204" pitchFamily="34" charset="0"/>
                <a:hlinkClick r:id="rId5"/>
              </a:rPr>
              <a:t>https://ct24.ceskatelevize.cz/</a:t>
            </a:r>
            <a:r>
              <a:rPr lang="cs-CZ" sz="2400" dirty="0" err="1">
                <a:latin typeface="Century Gothic" panose="020B0502020202020204" pitchFamily="34" charset="0"/>
                <a:hlinkClick r:id="rId5"/>
              </a:rPr>
              <a:t>svet</a:t>
            </a:r>
            <a:r>
              <a:rPr lang="cs-CZ" sz="2400" dirty="0">
                <a:latin typeface="Century Gothic" panose="020B0502020202020204" pitchFamily="34" charset="0"/>
                <a:hlinkClick r:id="rId5"/>
              </a:rPr>
              <a:t>/2911757-hongkong-se-modli-za-hrisniky-policie-rozhani-nepovoleny-protest-vodnimi-dely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latin typeface="Century Gothic" panose="020B0502020202020204" pitchFamily="34" charset="0"/>
              </a:rPr>
              <a:t>Obr. </a:t>
            </a:r>
            <a:r>
              <a:rPr lang="cs-CZ" altLang="zh-CN" dirty="0">
                <a:latin typeface="Century Gothic" panose="020B0502020202020204" pitchFamily="34" charset="0"/>
              </a:rPr>
              <a:t>23</a:t>
            </a:r>
            <a:r>
              <a:rPr lang="cs-CZ" altLang="zh-CN" sz="2400" dirty="0">
                <a:latin typeface="Century Gothic" panose="020B0502020202020204" pitchFamily="34" charset="0"/>
              </a:rPr>
              <a:t>: FRESHSTOCK.</a:t>
            </a:r>
            <a:r>
              <a:rPr lang="cs-CZ" sz="2400" dirty="0">
                <a:latin typeface="Century Gothic" panose="020B0502020202020204" pitchFamily="34" charset="0"/>
              </a:rPr>
              <a:t>[</a:t>
            </a:r>
            <a:r>
              <a:rPr lang="en-US" sz="2400" dirty="0">
                <a:latin typeface="Century Gothic" panose="020B0502020202020204" pitchFamily="34" charset="0"/>
              </a:rPr>
              <a:t>Flags of China and the Vatican</a:t>
            </a:r>
            <a:r>
              <a:rPr lang="cs-CZ" sz="2400" dirty="0">
                <a:latin typeface="Century Gothic" panose="020B0502020202020204" pitchFamily="34" charset="0"/>
              </a:rPr>
              <a:t>]. In: </a:t>
            </a:r>
            <a:r>
              <a:rPr lang="cs-CZ" sz="2400" dirty="0" err="1">
                <a:latin typeface="Century Gothic" panose="020B0502020202020204" pitchFamily="34" charset="0"/>
              </a:rPr>
              <a:t>National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latin typeface="Century Gothic" panose="020B0502020202020204" pitchFamily="34" charset="0"/>
              </a:rPr>
              <a:t>Catholic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latin typeface="Century Gothic" panose="020B0502020202020204" pitchFamily="34" charset="0"/>
              </a:rPr>
              <a:t>Register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[online].</a:t>
            </a:r>
            <a:r>
              <a:rPr lang="cs-CZ" sz="2400" dirty="0">
                <a:latin typeface="Century Gothic" panose="020B0502020202020204" pitchFamily="34" charset="0"/>
              </a:rPr>
              <a:t> 22. </a:t>
            </a:r>
            <a:r>
              <a:rPr lang="cs-CZ" dirty="0" err="1">
                <a:latin typeface="Century Gothic" panose="020B0502020202020204" pitchFamily="34" charset="0"/>
              </a:rPr>
              <a:t>řijen</a:t>
            </a:r>
            <a:r>
              <a:rPr lang="cs-CZ" sz="2400" dirty="0">
                <a:latin typeface="Century Gothic" panose="020B0502020202020204" pitchFamily="34" charset="0"/>
              </a:rPr>
              <a:t> 2020</a:t>
            </a:r>
            <a:r>
              <a:rPr lang="en-US" sz="2400" dirty="0">
                <a:latin typeface="Century Gothic" panose="020B0502020202020204" pitchFamily="34" charset="0"/>
              </a:rPr>
              <a:t> 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  <a:hlinkClick r:id="rId6"/>
              </a:rPr>
              <a:t>https://www.ncregister.com/news/vatican-and-china-renew-provisional-agreement-on-appointment-of-bishops</a:t>
            </a:r>
            <a:r>
              <a:rPr lang="cs-CZ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latin typeface="Century Gothic" panose="020B0502020202020204" pitchFamily="34" charset="0"/>
              </a:rPr>
              <a:t>Obr. </a:t>
            </a:r>
            <a:r>
              <a:rPr lang="cs-CZ" altLang="zh-CN" dirty="0">
                <a:latin typeface="Century Gothic" panose="020B0502020202020204" pitchFamily="34" charset="0"/>
              </a:rPr>
              <a:t>24</a:t>
            </a:r>
            <a:r>
              <a:rPr lang="cs-CZ" altLang="zh-CN" sz="2400" dirty="0">
                <a:latin typeface="Century Gothic" panose="020B0502020202020204" pitchFamily="34" charset="0"/>
              </a:rPr>
              <a:t>: </a:t>
            </a:r>
            <a:r>
              <a:rPr lang="cs-CZ" sz="2400" dirty="0">
                <a:latin typeface="Century Gothic" panose="020B0502020202020204" pitchFamily="34" charset="0"/>
              </a:rPr>
              <a:t>[</a:t>
            </a:r>
            <a:r>
              <a:rPr lang="cs-CZ" sz="2400" dirty="0" err="1">
                <a:latin typeface="Century Gothic" panose="020B0502020202020204" pitchFamily="34" charset="0"/>
              </a:rPr>
              <a:t>Vatican-China</a:t>
            </a:r>
            <a:r>
              <a:rPr lang="cs-CZ" sz="2400" dirty="0">
                <a:latin typeface="Century Gothic" panose="020B0502020202020204" pitchFamily="34" charset="0"/>
              </a:rPr>
              <a:t>]. In: </a:t>
            </a:r>
            <a:r>
              <a:rPr lang="cs-CZ" sz="2400" dirty="0" err="1">
                <a:latin typeface="Century Gothic" panose="020B0502020202020204" pitchFamily="34" charset="0"/>
              </a:rPr>
              <a:t>AsiaNews</a:t>
            </a:r>
            <a:r>
              <a:rPr lang="en-US" sz="2400" dirty="0">
                <a:latin typeface="Century Gothic" panose="020B0502020202020204" pitchFamily="34" charset="0"/>
              </a:rPr>
              <a:t>[online].</a:t>
            </a:r>
            <a:r>
              <a:rPr lang="cs-CZ" sz="2400" dirty="0">
                <a:latin typeface="Century Gothic" panose="020B0502020202020204" pitchFamily="34" charset="0"/>
              </a:rPr>
              <a:t> 22. září 2020</a:t>
            </a:r>
            <a:r>
              <a:rPr lang="en-US" sz="2400" dirty="0">
                <a:latin typeface="Century Gothic" panose="020B0502020202020204" pitchFamily="34" charset="0"/>
              </a:rPr>
              <a:t> [Cit. </a:t>
            </a:r>
            <a:r>
              <a:rPr lang="cs-CZ" sz="2400" dirty="0">
                <a:latin typeface="Century Gothic" panose="020B0502020202020204" pitchFamily="34" charset="0"/>
              </a:rPr>
              <a:t>02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  <a:r>
              <a:rPr lang="cs-CZ" sz="2400" dirty="0">
                <a:latin typeface="Century Gothic" panose="020B0502020202020204" pitchFamily="34" charset="0"/>
              </a:rPr>
              <a:t>11</a:t>
            </a:r>
            <a:r>
              <a:rPr lang="en-US" sz="2400" dirty="0">
                <a:latin typeface="Century Gothic" panose="020B0502020202020204" pitchFamily="34" charset="0"/>
              </a:rPr>
              <a:t>.20</a:t>
            </a:r>
            <a:r>
              <a:rPr lang="cs-CZ" sz="2400" dirty="0">
                <a:latin typeface="Century Gothic" panose="020B0502020202020204" pitchFamily="34" charset="0"/>
              </a:rPr>
              <a:t>20</a:t>
            </a:r>
            <a:r>
              <a:rPr lang="en-US" sz="2400" dirty="0">
                <a:latin typeface="Century Gothic" panose="020B0502020202020204" pitchFamily="34" charset="0"/>
              </a:rPr>
              <a:t>]. </a:t>
            </a:r>
            <a:r>
              <a:rPr lang="en-US" sz="2400" dirty="0" err="1">
                <a:latin typeface="Century Gothic" panose="020B0502020202020204" pitchFamily="34" charset="0"/>
              </a:rPr>
              <a:t>Dostupné</a:t>
            </a:r>
            <a:r>
              <a:rPr lang="en-US" sz="2400" dirty="0">
                <a:latin typeface="Century Gothic" panose="020B0502020202020204" pitchFamily="34" charset="0"/>
              </a:rPr>
              <a:t> z WWW: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cs-CZ" sz="2400" dirty="0">
                <a:latin typeface="Century Gothic" panose="020B0502020202020204" pitchFamily="34" charset="0"/>
                <a:hlinkClick r:id="rId7"/>
              </a:rPr>
              <a:t>http://www.asianews.it/</a:t>
            </a:r>
            <a:r>
              <a:rPr lang="cs-CZ" sz="2400" dirty="0" err="1">
                <a:latin typeface="Century Gothic" panose="020B0502020202020204" pitchFamily="34" charset="0"/>
                <a:hlinkClick r:id="rId7"/>
              </a:rPr>
              <a:t>news</a:t>
            </a:r>
            <a:r>
              <a:rPr lang="cs-CZ" sz="2400" dirty="0">
                <a:latin typeface="Century Gothic" panose="020B0502020202020204" pitchFamily="34" charset="0"/>
                <a:hlinkClick r:id="rId7"/>
              </a:rPr>
              <a:t>-en/</a:t>
            </a:r>
            <a:r>
              <a:rPr lang="cs-CZ" sz="2400" dirty="0" err="1">
                <a:latin typeface="Century Gothic" panose="020B0502020202020204" pitchFamily="34" charset="0"/>
                <a:hlinkClick r:id="rId7"/>
              </a:rPr>
              <a:t>Press</a:t>
            </a:r>
            <a:r>
              <a:rPr lang="cs-CZ" sz="2400" dirty="0">
                <a:latin typeface="Century Gothic" panose="020B0502020202020204" pitchFamily="34" charset="0"/>
                <a:hlinkClick r:id="rId7"/>
              </a:rPr>
              <a:t>-Office-</a:t>
            </a:r>
            <a:r>
              <a:rPr lang="cs-CZ" sz="2400" dirty="0" err="1">
                <a:latin typeface="Century Gothic" panose="020B0502020202020204" pitchFamily="34" charset="0"/>
                <a:hlinkClick r:id="rId7"/>
              </a:rPr>
              <a:t>announces</a:t>
            </a:r>
            <a:r>
              <a:rPr lang="cs-CZ" sz="2400" dirty="0">
                <a:latin typeface="Century Gothic" panose="020B0502020202020204" pitchFamily="34" charset="0"/>
                <a:hlinkClick r:id="rId7"/>
              </a:rPr>
              <a:t>-a-%E2%80%98Provisional-Agreement%E2%80%99-between-China-and-the-Holy-See,-the-beginning-of-a-process,-says-Greg-Burke-45010.html</a:t>
            </a:r>
            <a:r>
              <a:rPr lang="cs-CZ" dirty="0">
                <a:latin typeface="Century Gothic" panose="020B0502020202020204" pitchFamily="34" charset="0"/>
              </a:rPr>
              <a:t>.</a:t>
            </a:r>
            <a:endParaRPr lang="cs-CZ" sz="2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altLang="zh-C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096AA6-78BB-4C8B-8E35-D630009B0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958" y="187718"/>
            <a:ext cx="821933" cy="8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1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CE4F-27B5-4C16-80E9-B0450260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FBE617-171A-4C26-9F8C-8CC272FB5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6" name="Obrázek 5" descr="Obsah obrázku muž, osoba, hora, vpředu&#10;&#10;Popis byl vytvořen automaticky">
            <a:extLst>
              <a:ext uri="{FF2B5EF4-FFF2-40B4-BE49-F238E27FC236}">
                <a16:creationId xmlns:a16="http://schemas.microsoft.com/office/drawing/2014/main" id="{EFFD905E-6330-487F-874E-DAB7D3261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45223"/>
            <a:ext cx="3581400" cy="47244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DB52B3-4B29-46F4-B39D-7EB2295E9677}"/>
              </a:ext>
            </a:extLst>
          </p:cNvPr>
          <p:cNvSpPr txBox="1"/>
          <p:nvPr/>
        </p:nvSpPr>
        <p:spPr>
          <a:xfrm>
            <a:off x="4181475" y="5753100"/>
            <a:ext cx="351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j-lt"/>
                <a:ea typeface="DengXian" panose="02010600030101010101" pitchFamily="2" charset="-122"/>
              </a:rPr>
              <a:t>PIUS XII.</a:t>
            </a:r>
          </a:p>
          <a:p>
            <a:pPr algn="ctr"/>
            <a:r>
              <a:rPr lang="cs-CZ" dirty="0">
                <a:latin typeface="+mj-lt"/>
                <a:ea typeface="DengXian" panose="02010600030101010101" pitchFamily="2" charset="-122"/>
              </a:rPr>
              <a:t>Život: </a:t>
            </a:r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1876-1958</a:t>
            </a:r>
            <a:endParaRPr lang="cs-CZ" dirty="0">
              <a:latin typeface="+mj-lt"/>
              <a:ea typeface="DengXian" panose="02010600030101010101" pitchFamily="2" charset="-122"/>
            </a:endParaRPr>
          </a:p>
          <a:p>
            <a:pPr algn="ctr"/>
            <a:r>
              <a:rPr lang="cs-CZ" sz="1800" dirty="0">
                <a:effectLst/>
                <a:latin typeface="+mj-lt"/>
                <a:ea typeface="DengXian" panose="02010600030101010101" pitchFamily="2" charset="-122"/>
              </a:rPr>
              <a:t>Pontifikát: 1939-1958</a:t>
            </a:r>
            <a:endParaRPr lang="cs-CZ" dirty="0">
              <a:latin typeface="+mj-lt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A056CD4-BA91-4B6A-AFB3-00D34BDD3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1"/>
    </mc:Choice>
    <mc:Fallback xmlns="">
      <p:transition spd="slow" advTm="2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2905125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Pius XII.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224" y="2101850"/>
            <a:ext cx="7105651" cy="3759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Radikální postoj vůč</a:t>
            </a:r>
            <a:r>
              <a:rPr lang="cs-CZ" sz="2400" dirty="0"/>
              <a:t>i komunistickým režimům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Po roce 1949 perzekuce křesťanů v ČLR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1951</a:t>
            </a:r>
            <a:r>
              <a:rPr lang="cs-CZ" sz="2400" dirty="0">
                <a:solidFill>
                  <a:schemeClr val="tx1"/>
                </a:solidFill>
              </a:rPr>
              <a:t> - vypovězení papežského nuncia z ČLR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12" name="Obrázek 11" descr="Obsah obrázku muž, osoba, hora, vpředu&#10;&#10;Popis byl vytvořen automaticky">
            <a:extLst>
              <a:ext uri="{FF2B5EF4-FFF2-40B4-BE49-F238E27FC236}">
                <a16:creationId xmlns:a16="http://schemas.microsoft.com/office/drawing/2014/main" id="{299475F4-CB27-448F-8277-614CA91EA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1136650"/>
            <a:ext cx="3581400" cy="47244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362950" y="6076950"/>
            <a:ext cx="333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Pontifikát: 1939-1958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D6232DB-7262-4CEC-B475-6287CBB8A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17"/>
    </mc:Choice>
    <mc:Fallback xmlns="">
      <p:transition spd="slow" advTm="5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2905125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Pius XII.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1" y="2101849"/>
            <a:ext cx="7648574" cy="41560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D</a:t>
            </a:r>
            <a:r>
              <a:rPr lang="cs-CZ" sz="2400" b="1" dirty="0">
                <a:solidFill>
                  <a:schemeClr val="tx1"/>
                </a:solidFill>
              </a:rPr>
              <a:t>ekret Svatého oficia </a:t>
            </a:r>
            <a:r>
              <a:rPr lang="cs-CZ" sz="2400" dirty="0">
                <a:solidFill>
                  <a:schemeClr val="tx1"/>
                </a:solidFill>
              </a:rPr>
              <a:t>o exkomunikaci katolíků, kteří jsou členy KSČ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Dopis </a:t>
            </a:r>
            <a:r>
              <a:rPr lang="cs-CZ" sz="2400" b="1" i="1" dirty="0" err="1">
                <a:solidFill>
                  <a:schemeClr val="tx1"/>
                </a:solidFill>
              </a:rPr>
              <a:t>Cupimus</a:t>
            </a:r>
            <a:r>
              <a:rPr lang="cs-CZ" sz="2400" b="1" i="1" dirty="0">
                <a:solidFill>
                  <a:schemeClr val="tx1"/>
                </a:solidFill>
              </a:rPr>
              <a:t> </a:t>
            </a:r>
            <a:r>
              <a:rPr lang="cs-CZ" sz="2400" b="1" i="1" dirty="0" err="1">
                <a:solidFill>
                  <a:schemeClr val="tx1"/>
                </a:solidFill>
              </a:rPr>
              <a:t>imprimis</a:t>
            </a:r>
            <a:r>
              <a:rPr lang="cs-CZ" sz="2400" b="1" i="1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roku 1952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Encyklika </a:t>
            </a:r>
            <a:r>
              <a:rPr lang="cs-CZ" sz="2400" b="1" i="1" dirty="0">
                <a:solidFill>
                  <a:schemeClr val="tx1"/>
                </a:solidFill>
              </a:rPr>
              <a:t>Ad </a:t>
            </a:r>
            <a:r>
              <a:rPr lang="cs-CZ" sz="2400" b="1" i="1" dirty="0" err="1">
                <a:solidFill>
                  <a:schemeClr val="tx1"/>
                </a:solidFill>
              </a:rPr>
              <a:t>synarum</a:t>
            </a:r>
            <a:r>
              <a:rPr lang="cs-CZ" sz="2400" b="1" i="1" dirty="0">
                <a:solidFill>
                  <a:schemeClr val="tx1"/>
                </a:solidFill>
              </a:rPr>
              <a:t> </a:t>
            </a:r>
            <a:r>
              <a:rPr lang="cs-CZ" sz="2400" b="1" i="1" dirty="0" err="1">
                <a:solidFill>
                  <a:schemeClr val="tx1"/>
                </a:solidFill>
              </a:rPr>
              <a:t>gentem</a:t>
            </a:r>
            <a:r>
              <a:rPr lang="cs-CZ" sz="2400" b="1" i="1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roku 1954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12" name="Obrázek 11" descr="Obsah obrázku muž, osoba, hora, vpředu&#10;&#10;Popis byl vytvořen automaticky">
            <a:extLst>
              <a:ext uri="{FF2B5EF4-FFF2-40B4-BE49-F238E27FC236}">
                <a16:creationId xmlns:a16="http://schemas.microsoft.com/office/drawing/2014/main" id="{299475F4-CB27-448F-8277-614CA91EA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87" y="1066800"/>
            <a:ext cx="3581400" cy="47244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8420100" y="607695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Pontifikát: 1939-1958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09ECB0F-9A56-4045-8086-E3BD31C1C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0"/>
    </mc:Choice>
    <mc:Fallback xmlns="">
      <p:transition spd="slow" advTm="5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FB70D-7CAD-41A6-84BD-6BAC7763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9600"/>
            <a:ext cx="9144000" cy="828675"/>
          </a:xfrm>
        </p:spPr>
        <p:txBody>
          <a:bodyPr>
            <a:noAutofit/>
          </a:bodyPr>
          <a:lstStyle/>
          <a:p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0C0B1D-B200-47D4-BC30-69C85ED6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50" y="1762125"/>
            <a:ext cx="11601450" cy="46767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/>
                </a:solidFill>
              </a:rPr>
              <a:t>KSČ vytváří státní náboženské organizace: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Národní islámské sdružení v Číně (</a:t>
            </a:r>
            <a:r>
              <a:rPr lang="zh-CN" dirty="0"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中国伊斯兰教协会</a:t>
            </a:r>
            <a:r>
              <a:rPr lang="cs-CZ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; vznik: květen 1953)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effectLst/>
              <a:ea typeface="DengXian" panose="02010600030101010101" pitchFamily="2" charset="-122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Čínské buddhistické sdružení (</a:t>
            </a:r>
            <a:r>
              <a:rPr lang="zh-CN" dirty="0"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中国佛教协会</a:t>
            </a:r>
            <a:r>
              <a:rPr lang="cs-CZ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; vznik: červen 1953)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effectLst/>
              <a:ea typeface="DengXian" panose="02010600030101010101" pitchFamily="2" charset="-122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Čínské troj-samostatné vlastenecké sdružení (</a:t>
            </a:r>
            <a:r>
              <a:rPr lang="zh-CN" dirty="0"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三自爱国运动</a:t>
            </a:r>
            <a:r>
              <a:rPr lang="cs-CZ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; vznik: srpen 1954)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effectLst/>
              <a:ea typeface="DengXian" panose="02010600030101010101" pitchFamily="2" charset="-122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Čínské taoistické sdružení (</a:t>
            </a:r>
            <a:r>
              <a:rPr lang="zh-CN" dirty="0"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中国道教协会</a:t>
            </a:r>
            <a:r>
              <a:rPr lang="cs-CZ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; vznik: duben 1957)</a:t>
            </a:r>
            <a:endParaRPr lang="cs-CZ" b="1" dirty="0">
              <a:solidFill>
                <a:schemeClr val="tx1"/>
              </a:solidFill>
              <a:effectLst/>
              <a:ea typeface="DengXian" panose="02010600030101010101" pitchFamily="2" charset="-122"/>
            </a:endParaRPr>
          </a:p>
          <a:p>
            <a:pPr lvl="1" algn="l"/>
            <a:endParaRPr lang="cs-CZ" b="1" dirty="0">
              <a:solidFill>
                <a:schemeClr val="tx1"/>
              </a:solidFill>
              <a:effectLst/>
              <a:ea typeface="DengXian" panose="02010600030101010101" pitchFamily="2" charset="-122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b="1" dirty="0">
                <a:ea typeface="DengXian" panose="02010600030101010101" pitchFamily="2" charset="-122"/>
              </a:rPr>
              <a:t>Č</a:t>
            </a:r>
            <a:r>
              <a:rPr lang="cs-CZ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ínské katolické vlastenecké sdružení (</a:t>
            </a:r>
            <a:r>
              <a:rPr lang="zh-CN" b="1" dirty="0"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中国天主教爱国会</a:t>
            </a:r>
            <a:r>
              <a:rPr lang="cs-CZ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; vznik: červenec 1957)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B9C522-43F3-4B4F-BDA7-82D477C46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360F81C-3B41-4D30-A3E4-5B75510A0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67"/>
    </mc:Choice>
    <mc:Fallback xmlns="">
      <p:transition spd="slow" advTm="5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AC2D-ED42-4FAE-ABE6-3A34214E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45122"/>
            <a:ext cx="2905125" cy="1607477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    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B74F3-92D6-4F6B-B196-C7635F99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3450" y="1514475"/>
            <a:ext cx="6362700" cy="506730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27. června 1957 </a:t>
            </a:r>
            <a:r>
              <a:rPr lang="cs-CZ" sz="2400" dirty="0"/>
              <a:t>- Čínské katolické vlastenecké sdružení svolalo zasedání v Pekingu </a:t>
            </a: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tx1"/>
                </a:solidFill>
              </a:rPr>
              <a:t>Prohlášení nezávislosti 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cs-CZ" sz="2200" i="1" dirty="0"/>
              <a:t>Nezávislost církve na Vatikánu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cs-CZ" sz="2200" i="1" dirty="0"/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cs-CZ" sz="2200" i="1" dirty="0"/>
              <a:t>Jmenování biskupů bez souhlasu Vatikánu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cs-CZ" sz="2200" i="1" dirty="0"/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cs-CZ" sz="2200" i="1" dirty="0">
                <a:solidFill>
                  <a:schemeClr val="tx1"/>
                </a:solidFill>
              </a:rPr>
              <a:t>Vatikán se nesmí vměšovat do vnitřníc</a:t>
            </a:r>
            <a:r>
              <a:rPr lang="cs-CZ" sz="2200" i="1" dirty="0"/>
              <a:t>h </a:t>
            </a:r>
            <a:r>
              <a:rPr lang="cs-CZ" sz="2200" i="1" dirty="0">
                <a:solidFill>
                  <a:schemeClr val="tx1"/>
                </a:solidFill>
              </a:rPr>
              <a:t>záležitostí ČLR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65831-7920-4137-BFFE-E96D198C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1" y="184935"/>
            <a:ext cx="760288" cy="7602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6A0AD-F624-4AC4-B479-6E75F93C8AAE}"/>
              </a:ext>
            </a:extLst>
          </p:cNvPr>
          <p:cNvSpPr txBox="1"/>
          <p:nvPr/>
        </p:nvSpPr>
        <p:spPr>
          <a:xfrm>
            <a:off x="7419978" y="4800600"/>
            <a:ext cx="427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10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175651-09F6-462A-87FA-1D397CF30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977" y="1514474"/>
            <a:ext cx="4598966" cy="328612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890119F-C74B-4AE1-AD72-BEE0B5BB8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75"/>
    </mc:Choice>
    <mc:Fallback xmlns="">
      <p:transition spd="slow" advTm="6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lancholická abstraktní šablona návrh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6713245_TF03460530" id="{A08327DA-8EBD-4116-9E60-0CD92E2F9E52}" vid="{E1294BF0-F901-4FFC-A06B-0002D3065A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Snímky s melancholickým abstraktním návrhem</Template>
  <TotalTime>3964</TotalTime>
  <Words>3279</Words>
  <Application>Microsoft Office PowerPoint</Application>
  <PresentationFormat>Širokoúhlá obrazovka</PresentationFormat>
  <Paragraphs>364</Paragraphs>
  <Slides>41</Slides>
  <Notes>2</Notes>
  <HiddenSlides>0</HiddenSlides>
  <MMClips>36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Times New Roman</vt:lpstr>
      <vt:lpstr>Melancholická abstraktní šablona návrhu</vt:lpstr>
      <vt:lpstr>Motiv Office</vt:lpstr>
      <vt:lpstr>SINO-VATIKÁNSKÉ VZTAHY</vt:lpstr>
      <vt:lpstr>Prezentace aplikace PowerPoint</vt:lpstr>
      <vt:lpstr>Čínská lidová republika  </vt:lpstr>
      <vt:lpstr>                         Vatikán</vt:lpstr>
      <vt:lpstr>Prezentace aplikace PowerPoint</vt:lpstr>
      <vt:lpstr>      Pius XII.</vt:lpstr>
      <vt:lpstr>      Pius XII.</vt:lpstr>
      <vt:lpstr>Prezentace aplikace PowerPoint</vt:lpstr>
      <vt:lpstr>      </vt:lpstr>
      <vt:lpstr>      Pius XII.</vt:lpstr>
      <vt:lpstr>      Pius XII.</vt:lpstr>
      <vt:lpstr>Prezentace aplikace PowerPoint</vt:lpstr>
      <vt:lpstr>      Jan XXIII.</vt:lpstr>
      <vt:lpstr>Prezentace aplikace PowerPoint</vt:lpstr>
      <vt:lpstr>      Pavel VI.</vt:lpstr>
      <vt:lpstr>Prezentace aplikace PowerPoint</vt:lpstr>
      <vt:lpstr>Prezentace aplikace PowerPoint</vt:lpstr>
      <vt:lpstr>      Jan Pavel II.</vt:lpstr>
      <vt:lpstr>Prezentace aplikace PowerPoint</vt:lpstr>
      <vt:lpstr>      Benedikt XVI.</vt:lpstr>
      <vt:lpstr>Prezentace aplikace PowerPoint</vt:lpstr>
      <vt:lpstr>      František</vt:lpstr>
      <vt:lpstr>                  Podzemní církev</vt:lpstr>
      <vt:lpstr>      František</vt:lpstr>
      <vt:lpstr>  Lidská práva v ČLR</vt:lpstr>
      <vt:lpstr>         Taiwan</vt:lpstr>
      <vt:lpstr>         Hongkong</vt:lpstr>
      <vt:lpstr>         Hongkong</vt:lpstr>
      <vt:lpstr>         Hongkong</vt:lpstr>
      <vt:lpstr>         Hongkong</vt:lpstr>
      <vt:lpstr>         Hongkongské protesty roku 2019</vt:lpstr>
      <vt:lpstr>         Znovu podepsání prozatímní dohody</vt:lpstr>
      <vt:lpstr>Prezentace aplikace PowerPoint</vt:lpstr>
      <vt:lpstr>ZDROJE</vt:lpstr>
      <vt:lpstr>ZDROJE</vt:lpstr>
      <vt:lpstr>ZDROJE</vt:lpstr>
      <vt:lpstr>OBRÁZKY</vt:lpstr>
      <vt:lpstr>OBRÁZKY</vt:lpstr>
      <vt:lpstr>OBRÁZKY</vt:lpstr>
      <vt:lpstr>OBRÁZKY</vt:lpstr>
      <vt:lpstr>OBRÁZKY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Tomanec, Vaclav</dc:creator>
  <cp:lastModifiedBy>Vendula Horáčková</cp:lastModifiedBy>
  <cp:revision>138</cp:revision>
  <dcterms:created xsi:type="dcterms:W3CDTF">2020-04-03T11:58:48Z</dcterms:created>
  <dcterms:modified xsi:type="dcterms:W3CDTF">2020-11-15T21:25:18Z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74064600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